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1"/>
  </p:sldMasterIdLst>
  <p:sldIdLst>
    <p:sldId id="256" r:id="rId2"/>
    <p:sldId id="258" r:id="rId3"/>
    <p:sldId id="267" r:id="rId4"/>
    <p:sldId id="257" r:id="rId5"/>
    <p:sldId id="261" r:id="rId6"/>
    <p:sldId id="269" r:id="rId7"/>
    <p:sldId id="266" r:id="rId8"/>
    <p:sldId id="260" r:id="rId9"/>
    <p:sldId id="270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847"/>
  </p:normalViewPr>
  <p:slideViewPr>
    <p:cSldViewPr snapToGrid="0" snapToObjects="1">
      <p:cViewPr varScale="1">
        <p:scale>
          <a:sx n="104" d="100"/>
          <a:sy n="104" d="100"/>
        </p:scale>
        <p:origin x="216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18B5-BC0A-004E-871F-5FC4CC11E3C6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EF1CF-7066-B74B-B6BB-1FFD82DF1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625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18B5-BC0A-004E-871F-5FC4CC11E3C6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EF1CF-7066-B74B-B6BB-1FFD82DF1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78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18B5-BC0A-004E-871F-5FC4CC11E3C6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EF1CF-7066-B74B-B6BB-1FFD82DF1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94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18B5-BC0A-004E-871F-5FC4CC11E3C6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EF1CF-7066-B74B-B6BB-1FFD82DF1A8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5211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18B5-BC0A-004E-871F-5FC4CC11E3C6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EF1CF-7066-B74B-B6BB-1FFD82DF1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24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18B5-BC0A-004E-871F-5FC4CC11E3C6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EF1CF-7066-B74B-B6BB-1FFD82DF1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281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18B5-BC0A-004E-871F-5FC4CC11E3C6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EF1CF-7066-B74B-B6BB-1FFD82DF1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56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18B5-BC0A-004E-871F-5FC4CC11E3C6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EF1CF-7066-B74B-B6BB-1FFD82DF1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2453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18B5-BC0A-004E-871F-5FC4CC11E3C6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EF1CF-7066-B74B-B6BB-1FFD82DF1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354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18B5-BC0A-004E-871F-5FC4CC11E3C6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EF1CF-7066-B74B-B6BB-1FFD82DF1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18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18B5-BC0A-004E-871F-5FC4CC11E3C6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EF1CF-7066-B74B-B6BB-1FFD82DF1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993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18B5-BC0A-004E-871F-5FC4CC11E3C6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EF1CF-7066-B74B-B6BB-1FFD82DF1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433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18B5-BC0A-004E-871F-5FC4CC11E3C6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EF1CF-7066-B74B-B6BB-1FFD82DF1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97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18B5-BC0A-004E-871F-5FC4CC11E3C6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EF1CF-7066-B74B-B6BB-1FFD82DF1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51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18B5-BC0A-004E-871F-5FC4CC11E3C6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EF1CF-7066-B74B-B6BB-1FFD82DF1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26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18B5-BC0A-004E-871F-5FC4CC11E3C6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EF1CF-7066-B74B-B6BB-1FFD82DF1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17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18B5-BC0A-004E-871F-5FC4CC11E3C6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EF1CF-7066-B74B-B6BB-1FFD82DF1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229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16B18B5-BC0A-004E-871F-5FC4CC11E3C6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EF1CF-7066-B74B-B6BB-1FFD82DF1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917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4338" y="1171575"/>
            <a:ext cx="9862019" cy="2715105"/>
          </a:xfrm>
        </p:spPr>
        <p:txBody>
          <a:bodyPr/>
          <a:lstStyle/>
          <a:p>
            <a:pPr algn="ctr"/>
            <a:r>
              <a:rPr lang="en-US" sz="4800" dirty="0" smtClean="0"/>
              <a:t>The Vanishing Public University:</a:t>
            </a:r>
            <a:br>
              <a:rPr lang="en-US" sz="4800" dirty="0" smtClean="0"/>
            </a:br>
            <a:r>
              <a:rPr lang="en-US" sz="3600" dirty="0" smtClean="0"/>
              <a:t>Causes and Consequences of Privatization </a:t>
            </a:r>
            <a:br>
              <a:rPr lang="en-US" sz="3600" dirty="0" smtClean="0"/>
            </a:br>
            <a:r>
              <a:rPr lang="en-US" sz="3600" dirty="0" smtClean="0"/>
              <a:t>@ EMU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4426" y="4443413"/>
            <a:ext cx="8397154" cy="184308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/>
              <a:t>Judith Kullberg</a:t>
            </a:r>
          </a:p>
          <a:p>
            <a:pPr algn="ctr"/>
            <a:r>
              <a:rPr lang="en-US" dirty="0" smtClean="0"/>
              <a:t>Professor of Political Science</a:t>
            </a:r>
          </a:p>
          <a:p>
            <a:pPr algn="ctr"/>
            <a:r>
              <a:rPr lang="en-US" dirty="0" smtClean="0"/>
              <a:t>Member of the Executive Committee and Past President, EMU-AAUP</a:t>
            </a:r>
          </a:p>
          <a:p>
            <a:pPr algn="ctr"/>
            <a:r>
              <a:rPr lang="en-US" dirty="0" smtClean="0"/>
              <a:t>Past President and Vice-President, Faculty Senate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785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148282"/>
            <a:ext cx="9404723" cy="753762"/>
          </a:xfrm>
        </p:spPr>
        <p:txBody>
          <a:bodyPr/>
          <a:lstStyle/>
          <a:p>
            <a:r>
              <a:rPr lang="en-US" dirty="0" smtClean="0"/>
              <a:t>Increased </a:t>
            </a:r>
            <a:r>
              <a:rPr lang="en-US" dirty="0" smtClean="0"/>
              <a:t>tuition and fees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918" y="1037968"/>
            <a:ext cx="6894444" cy="47408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9178" y="6116595"/>
            <a:ext cx="97371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Julie Mack, </a:t>
            </a:r>
            <a:r>
              <a:rPr lang="en-US" sz="1200" dirty="0"/>
              <a:t>“Michigan public university enrollment drops for </a:t>
            </a:r>
            <a:r>
              <a:rPr lang="en-US" sz="1200" dirty="0" smtClean="0"/>
              <a:t>7th </a:t>
            </a:r>
            <a:r>
              <a:rPr lang="en-US" sz="1200" dirty="0"/>
              <a:t>consecutive </a:t>
            </a:r>
            <a:r>
              <a:rPr lang="en-US" sz="1200" dirty="0" smtClean="0"/>
              <a:t>year</a:t>
            </a:r>
            <a:r>
              <a:rPr lang="en-US" sz="1200" dirty="0"/>
              <a:t>,</a:t>
            </a:r>
            <a:r>
              <a:rPr lang="en-US" sz="1200" dirty="0" smtClean="0"/>
              <a:t>” </a:t>
            </a:r>
            <a:r>
              <a:rPr lang="en-US" sz="1200" dirty="0" err="1" smtClean="0"/>
              <a:t>Mlive</a:t>
            </a:r>
            <a:r>
              <a:rPr lang="en-US" sz="1200" dirty="0" smtClean="0"/>
              <a:t>, Jan. 14, 2019.</a:t>
            </a:r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501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185351"/>
            <a:ext cx="9404723" cy="889687"/>
          </a:xfrm>
        </p:spPr>
        <p:txBody>
          <a:bodyPr/>
          <a:lstStyle/>
          <a:p>
            <a:r>
              <a:rPr lang="en-US" smtClean="0"/>
              <a:t>E</a:t>
            </a:r>
            <a:r>
              <a:rPr lang="en-US" smtClean="0"/>
              <a:t>nrollment decline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153" y="1161535"/>
            <a:ext cx="8070206" cy="5086865"/>
          </a:xfrm>
        </p:spPr>
      </p:pic>
      <p:sp>
        <p:nvSpPr>
          <p:cNvPr id="5" name="TextBox 4"/>
          <p:cNvSpPr txBox="1"/>
          <p:nvPr/>
        </p:nvSpPr>
        <p:spPr>
          <a:xfrm>
            <a:off x="1804086" y="6474941"/>
            <a:ext cx="7784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Julie Mack, </a:t>
            </a:r>
            <a:r>
              <a:rPr lang="en-US" sz="1200" dirty="0"/>
              <a:t>“Michigan public university enrollment drops for 7th consecutive </a:t>
            </a:r>
            <a:r>
              <a:rPr lang="en-US" sz="1200" dirty="0" smtClean="0"/>
              <a:t>year,” </a:t>
            </a:r>
            <a:r>
              <a:rPr lang="en-US" sz="1200" dirty="0" err="1" smtClean="0"/>
              <a:t>MLive</a:t>
            </a:r>
            <a:r>
              <a:rPr lang="en-US" sz="1200" dirty="0" smtClean="0"/>
              <a:t> </a:t>
            </a:r>
            <a:r>
              <a:rPr lang="en-US" sz="1200" dirty="0"/>
              <a:t>Jan. 14, 2019.</a:t>
            </a:r>
          </a:p>
        </p:txBody>
      </p:sp>
    </p:spTree>
    <p:extLst>
      <p:ext uri="{BB962C8B-B14F-4D97-AF65-F5344CB8AC3E}">
        <p14:creationId xmlns:p14="http://schemas.microsoft.com/office/powerpoint/2010/main" val="1941872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1849"/>
            <a:ext cx="9593634" cy="963827"/>
          </a:xfrm>
        </p:spPr>
        <p:txBody>
          <a:bodyPr/>
          <a:lstStyle/>
          <a:p>
            <a:r>
              <a:rPr lang="en-US" sz="2400" dirty="0" smtClean="0"/>
              <a:t>Decreased </a:t>
            </a:r>
            <a:r>
              <a:rPr lang="en-US" sz="2400" dirty="0" smtClean="0"/>
              <a:t>access to a college education for segments of the surrounding community 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789" y="1396314"/>
            <a:ext cx="6759146" cy="5226908"/>
          </a:xfrm>
        </p:spPr>
      </p:pic>
    </p:spTree>
    <p:extLst>
      <p:ext uri="{BB962C8B-B14F-4D97-AF65-F5344CB8AC3E}">
        <p14:creationId xmlns:p14="http://schemas.microsoft.com/office/powerpoint/2010/main" val="1301587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45887"/>
          </a:xfrm>
        </p:spPr>
        <p:txBody>
          <a:bodyPr/>
          <a:lstStyle/>
          <a:p>
            <a:r>
              <a:rPr lang="en-US" dirty="0" smtClean="0"/>
              <a:t>A way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59244"/>
            <a:ext cx="8946541" cy="5498756"/>
          </a:xfrm>
        </p:spPr>
        <p:txBody>
          <a:bodyPr>
            <a:normAutofit/>
          </a:bodyPr>
          <a:lstStyle/>
          <a:p>
            <a:r>
              <a:rPr lang="en-US" sz="2400" b="1" i="1" dirty="0" smtClean="0"/>
              <a:t>Don’t privatize </a:t>
            </a:r>
            <a:r>
              <a:rPr lang="en-US" sz="2400" b="1" i="1" dirty="0" smtClean="0"/>
              <a:t>housing!  </a:t>
            </a:r>
            <a:r>
              <a:rPr lang="en-US" sz="2400" dirty="0" smtClean="0"/>
              <a:t>EMU’s currently affordable </a:t>
            </a:r>
            <a:r>
              <a:rPr lang="en-US" sz="2400" dirty="0"/>
              <a:t>housing gives it a competitive advantage</a:t>
            </a:r>
          </a:p>
          <a:p>
            <a:pPr lvl="1"/>
            <a:r>
              <a:rPr lang="en-US" sz="2000" dirty="0"/>
              <a:t>This Fall, the university dramatically increased first-year and transfer enrollment </a:t>
            </a:r>
            <a:r>
              <a:rPr lang="en-US" sz="2000" dirty="0" smtClean="0"/>
              <a:t>as well as </a:t>
            </a:r>
            <a:r>
              <a:rPr lang="en-US" sz="2000" dirty="0"/>
              <a:t>the diversity of the student body by discounting the cost of </a:t>
            </a:r>
            <a:r>
              <a:rPr lang="en-US" sz="2000" dirty="0" smtClean="0"/>
              <a:t>housing</a:t>
            </a:r>
            <a:endParaRPr lang="en-US" sz="2000" dirty="0"/>
          </a:p>
          <a:p>
            <a:pPr lvl="1"/>
            <a:r>
              <a:rPr lang="en-US" sz="2000" dirty="0" smtClean="0"/>
              <a:t>EMU will </a:t>
            </a:r>
            <a:r>
              <a:rPr lang="en-US" sz="2000" dirty="0"/>
              <a:t>be unable </a:t>
            </a:r>
            <a:r>
              <a:rPr lang="en-US" sz="2000" dirty="0" smtClean="0"/>
              <a:t>to maintain this competitive advantage if </a:t>
            </a:r>
            <a:r>
              <a:rPr lang="en-US" sz="2000" dirty="0"/>
              <a:t>it privatizes housing, </a:t>
            </a:r>
            <a:r>
              <a:rPr lang="en-US" sz="2000" dirty="0" smtClean="0"/>
              <a:t>because a corporation would determine pricing, rather than the university.</a:t>
            </a:r>
            <a:endParaRPr lang="en-US" sz="2000" dirty="0"/>
          </a:p>
          <a:p>
            <a:r>
              <a:rPr lang="en-US" sz="2400" dirty="0" smtClean="0"/>
              <a:t>Instead of entering into a P3, maintain and upgrade </a:t>
            </a:r>
            <a:r>
              <a:rPr lang="en-US" sz="2400" dirty="0" smtClean="0"/>
              <a:t>housing </a:t>
            </a:r>
            <a:r>
              <a:rPr lang="en-US" sz="2400" dirty="0" smtClean="0"/>
              <a:t>by</a:t>
            </a:r>
            <a:r>
              <a:rPr lang="en-US" sz="2400" dirty="0" smtClean="0"/>
              <a:t> </a:t>
            </a:r>
            <a:r>
              <a:rPr lang="en-US" sz="2400" dirty="0" smtClean="0"/>
              <a:t>fund-raising </a:t>
            </a:r>
            <a:r>
              <a:rPr lang="en-US" sz="2400" dirty="0" smtClean="0"/>
              <a:t>and non-profit alternatives</a:t>
            </a:r>
            <a:endParaRPr lang="en-US" sz="2400" dirty="0" smtClean="0"/>
          </a:p>
          <a:p>
            <a:pPr lvl="1"/>
            <a:r>
              <a:rPr lang="en-US" sz="2000" dirty="0" smtClean="0"/>
              <a:t>Non-profit </a:t>
            </a:r>
            <a:r>
              <a:rPr lang="en-US" sz="2000" dirty="0" smtClean="0"/>
              <a:t>management of housing</a:t>
            </a:r>
            <a:endParaRPr lang="en-US" sz="2000" dirty="0" smtClean="0"/>
          </a:p>
          <a:p>
            <a:pPr lvl="1"/>
            <a:r>
              <a:rPr lang="en-US" sz="2000" dirty="0" smtClean="0"/>
              <a:t>Co-housing </a:t>
            </a:r>
            <a:r>
              <a:rPr lang="en-US" sz="2000" dirty="0"/>
              <a:t>(</a:t>
            </a:r>
            <a:r>
              <a:rPr lang="en-US" sz="2000" dirty="0" smtClean="0"/>
              <a:t>cooperative housing)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953049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257175"/>
            <a:ext cx="9404723" cy="900113"/>
          </a:xfrm>
        </p:spPr>
        <p:txBody>
          <a:bodyPr/>
          <a:lstStyle/>
          <a:p>
            <a:r>
              <a:rPr lang="en-US" dirty="0" smtClean="0"/>
              <a:t>What is privatization?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3" y="1428750"/>
            <a:ext cx="9929811" cy="5114925"/>
          </a:xfrm>
        </p:spPr>
        <p:txBody>
          <a:bodyPr>
            <a:normAutofit/>
          </a:bodyPr>
          <a:lstStyle/>
          <a:p>
            <a:r>
              <a:rPr lang="en-US" dirty="0" smtClean="0"/>
              <a:t>Since the late 1970s, the term privatization has been used to refer to“(1)any </a:t>
            </a:r>
            <a:r>
              <a:rPr lang="en-US" dirty="0"/>
              <a:t>shift of activities or functions from the state to the private sector; and, more specifically, (2) any shift of the production of goods and services from public to private</a:t>
            </a:r>
            <a:r>
              <a:rPr lang="en-US" dirty="0" smtClean="0"/>
              <a:t>.” (Starr 1988).</a:t>
            </a:r>
          </a:p>
          <a:p>
            <a:r>
              <a:rPr lang="en-US" dirty="0" smtClean="0"/>
              <a:t>Vickers (1991) identifies three types of </a:t>
            </a:r>
            <a:r>
              <a:rPr lang="en-US" dirty="0"/>
              <a:t>privatization: </a:t>
            </a:r>
            <a:r>
              <a:rPr lang="en-US" dirty="0" smtClean="0"/>
              <a:t>“1)transfer </a:t>
            </a:r>
            <a:r>
              <a:rPr lang="en-US" dirty="0"/>
              <a:t>to the private sector of state-owned enterprises operating in competitive product </a:t>
            </a:r>
            <a:r>
              <a:rPr lang="en-US" dirty="0" smtClean="0"/>
              <a:t>markets</a:t>
            </a:r>
            <a:r>
              <a:rPr lang="mr-IN" dirty="0" smtClean="0"/>
              <a:t>…</a:t>
            </a:r>
            <a:r>
              <a:rPr lang="en-US" dirty="0" smtClean="0"/>
              <a:t>; </a:t>
            </a:r>
            <a:r>
              <a:rPr lang="en-US" dirty="0"/>
              <a:t>2) privatization of monopolies—transfer to the private sector of state-owned enterprises with substantial market power, like network utilities in telecommunications or electricity; and 3) contracting out of publicly financed services, previously performed by public sector organizations, to the private </a:t>
            </a:r>
            <a:r>
              <a:rPr lang="en-US" dirty="0" smtClean="0"/>
              <a:t>sector.”</a:t>
            </a:r>
          </a:p>
          <a:p>
            <a:pPr lvl="1"/>
            <a:r>
              <a:rPr lang="en-US" sz="2000" dirty="0" smtClean="0"/>
              <a:t>It is the third type of privatization that </a:t>
            </a:r>
            <a:r>
              <a:rPr lang="en-US" sz="2000" dirty="0" smtClean="0"/>
              <a:t>we are witnessing</a:t>
            </a:r>
            <a:r>
              <a:rPr lang="en-US" sz="2000" dirty="0" smtClean="0"/>
              <a:t> in U.S. higher education</a:t>
            </a:r>
            <a:r>
              <a:rPr lang="en-US" sz="2000" dirty="0" smtClean="0"/>
              <a:t> today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smtClean="0"/>
              <a:t>Includes outsourcing of operations, “contracting out,” and public-private partnerships (P3s).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96187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176" y="500063"/>
            <a:ext cx="4426036" cy="6057899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“Privatization begins with the presence of private influence in public functions.  In the privatization of public universities, property does not move from public to private hands</a:t>
            </a:r>
            <a:r>
              <a:rPr lang="mr-IN" sz="2400" dirty="0"/>
              <a:t>…</a:t>
            </a:r>
            <a:r>
              <a:rPr lang="en-US" sz="2400" dirty="0"/>
              <a:t>.Instead, control shifts from public officials to private interests</a:t>
            </a:r>
            <a:r>
              <a:rPr lang="mr-IN" sz="2400" dirty="0"/>
              <a:t>…</a:t>
            </a:r>
            <a:r>
              <a:rPr lang="en-US" sz="2400" dirty="0"/>
              <a:t>Privatization enables market relations to eclipse collaboration for common benefit</a:t>
            </a:r>
            <a:r>
              <a:rPr lang="mr-IN" sz="2400" dirty="0"/>
              <a:t>…</a:t>
            </a:r>
            <a:r>
              <a:rPr lang="en-US" sz="2400" dirty="0"/>
              <a:t>Privatization of public universities is a complicated pastiche of mixed modes, which is why so many people can plausibly deny that it is happening.” </a:t>
            </a:r>
            <a:r>
              <a:rPr lang="en-US" sz="2400" dirty="0" smtClean="0"/>
              <a:t> </a:t>
            </a:r>
            <a:r>
              <a:rPr lang="en-US" sz="1800" dirty="0" smtClean="0"/>
              <a:t>Newfield, </a:t>
            </a:r>
            <a:r>
              <a:rPr lang="en-US" sz="1800" i="1" dirty="0" smtClean="0"/>
              <a:t>The Great Mistake</a:t>
            </a:r>
            <a:r>
              <a:rPr lang="en-US" sz="1800" dirty="0" smtClean="0"/>
              <a:t>, 2016, p. 28.</a:t>
            </a:r>
            <a:endParaRPr lang="en-US" sz="18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198" y="1161535"/>
            <a:ext cx="6343089" cy="357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358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11" y="284205"/>
            <a:ext cx="11368216" cy="778476"/>
          </a:xfrm>
        </p:spPr>
        <p:txBody>
          <a:bodyPr>
            <a:normAutofit/>
          </a:bodyPr>
          <a:lstStyle/>
          <a:p>
            <a:r>
              <a:rPr lang="en-US" sz="3200" smtClean="0"/>
              <a:t>The </a:t>
            </a:r>
            <a:r>
              <a:rPr lang="en-US" sz="3200" dirty="0" smtClean="0"/>
              <a:t>Most Privatized Public University in Michigan?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309817"/>
            <a:ext cx="11068094" cy="5376734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 smtClean="0"/>
              <a:t>Since 2015, most of EMU’s major auxiliary operations and services have been </a:t>
            </a:r>
            <a:r>
              <a:rPr lang="en-US" sz="9600" dirty="0" smtClean="0"/>
              <a:t>privatized </a:t>
            </a:r>
            <a:r>
              <a:rPr lang="en-US" sz="9600" dirty="0" smtClean="0"/>
              <a:t>through outsourcing </a:t>
            </a:r>
            <a:r>
              <a:rPr lang="en-US" sz="9600" dirty="0" smtClean="0"/>
              <a:t>and </a:t>
            </a:r>
            <a:r>
              <a:rPr lang="en-US" sz="9600" dirty="0" smtClean="0"/>
              <a:t>P3s.</a:t>
            </a:r>
          </a:p>
          <a:p>
            <a:pPr lvl="2"/>
            <a:r>
              <a:rPr lang="en-US" sz="8000" i="0" dirty="0" smtClean="0"/>
              <a:t>Food service (</a:t>
            </a:r>
            <a:r>
              <a:rPr lang="en-US" sz="8000" i="0" dirty="0" err="1" smtClean="0"/>
              <a:t>Chartwells</a:t>
            </a:r>
            <a:r>
              <a:rPr lang="en-US" sz="8000" dirty="0" smtClean="0"/>
              <a:t>, part of</a:t>
            </a:r>
            <a:r>
              <a:rPr lang="en-US" sz="8000" i="0" dirty="0" smtClean="0"/>
              <a:t> The Compass Group)</a:t>
            </a:r>
          </a:p>
          <a:p>
            <a:pPr lvl="2"/>
            <a:r>
              <a:rPr lang="en-US" sz="8000" i="0" dirty="0" smtClean="0"/>
              <a:t>Recruitment for, and delivery of, fully online degree programs (Academic Partnerships)</a:t>
            </a:r>
          </a:p>
          <a:p>
            <a:pPr lvl="2"/>
            <a:r>
              <a:rPr lang="en-US" sz="8000" i="0" dirty="0" smtClean="0"/>
              <a:t>Parking (Preston Hollow Capital and LAZ)</a:t>
            </a:r>
          </a:p>
          <a:p>
            <a:pPr lvl="2"/>
            <a:r>
              <a:rPr lang="en-US" sz="8000" i="0" dirty="0" smtClean="0"/>
              <a:t>Health service (St. Joseph Mercy Health System)</a:t>
            </a:r>
          </a:p>
          <a:p>
            <a:pPr lvl="2"/>
            <a:r>
              <a:rPr lang="en-US" sz="8000" dirty="0" smtClean="0"/>
              <a:t>Other</a:t>
            </a:r>
            <a:r>
              <a:rPr lang="en-US" sz="8000" dirty="0" smtClean="0"/>
              <a:t> </a:t>
            </a:r>
            <a:r>
              <a:rPr lang="en-US" sz="8000" dirty="0" smtClean="0"/>
              <a:t>privatizations</a:t>
            </a:r>
          </a:p>
          <a:p>
            <a:pPr lvl="3"/>
            <a:r>
              <a:rPr lang="en-US" sz="6200" i="0" dirty="0" smtClean="0"/>
              <a:t>Bookstore (Follett)</a:t>
            </a:r>
          </a:p>
          <a:p>
            <a:pPr lvl="3"/>
            <a:r>
              <a:rPr lang="en-US" sz="6200" dirty="0" smtClean="0"/>
              <a:t>Benefits office  (</a:t>
            </a:r>
            <a:r>
              <a:rPr lang="en-US" sz="6200" dirty="0" err="1" smtClean="0"/>
              <a:t>Benefitfocus</a:t>
            </a:r>
            <a:r>
              <a:rPr lang="en-US" sz="6200" dirty="0" smtClean="0"/>
              <a:t>)</a:t>
            </a:r>
            <a:endParaRPr lang="en-US" sz="6200" i="0" dirty="0" smtClean="0"/>
          </a:p>
          <a:p>
            <a:pPr lvl="3"/>
            <a:r>
              <a:rPr lang="en-US" sz="6200" dirty="0" smtClean="0"/>
              <a:t>Reliance on external consulting firm (at least one of which helps to arrange P3s</a:t>
            </a:r>
            <a:r>
              <a:rPr lang="en-US" sz="6200" dirty="0" smtClean="0"/>
              <a:t>!)</a:t>
            </a:r>
          </a:p>
          <a:p>
            <a:pPr lvl="3"/>
            <a:r>
              <a:rPr lang="en-US" sz="6200" i="0" dirty="0" err="1" smtClean="0"/>
              <a:t>GameAbove</a:t>
            </a:r>
            <a:endParaRPr lang="en-US" sz="6200" i="0" dirty="0" smtClean="0"/>
          </a:p>
          <a:p>
            <a:r>
              <a:rPr lang="en-US" sz="8000" dirty="0" smtClean="0"/>
              <a:t>The last remaining auxiliary operation still controlled by EMU is campus housing</a:t>
            </a:r>
          </a:p>
          <a:p>
            <a:pPr lvl="1"/>
            <a:r>
              <a:rPr lang="en-US" sz="8000" i="0" dirty="0" smtClean="0"/>
              <a:t>But, for the last three years, the administration has been searching for a corporate partner for a  P3 agreement on housing</a:t>
            </a:r>
          </a:p>
          <a:p>
            <a:pPr lvl="5"/>
            <a:endParaRPr lang="en-US" sz="5500" i="0" dirty="0" smtClean="0"/>
          </a:p>
          <a:p>
            <a:pPr lvl="5"/>
            <a:endParaRPr lang="en-US" sz="2800" i="0" dirty="0" smtClean="0"/>
          </a:p>
          <a:p>
            <a:pPr lvl="5"/>
            <a:endParaRPr lang="en-US" sz="28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94055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779" y="452718"/>
            <a:ext cx="9816056" cy="993023"/>
          </a:xfrm>
        </p:spPr>
        <p:txBody>
          <a:bodyPr/>
          <a:lstStyle/>
          <a:p>
            <a:r>
              <a:rPr lang="en-US" dirty="0" smtClean="0"/>
              <a:t>The privatized/vanishing public university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992" y="1609640"/>
            <a:ext cx="5387896" cy="487325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474" y="4647058"/>
            <a:ext cx="4331890" cy="10758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080" y="3662463"/>
            <a:ext cx="2137720" cy="5344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724" y="3527727"/>
            <a:ext cx="2362246" cy="9201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026" y="6108699"/>
            <a:ext cx="3700348" cy="7483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989" y="1437730"/>
            <a:ext cx="4711700" cy="990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910" y="2931550"/>
            <a:ext cx="2495715" cy="17131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938" y="2483733"/>
            <a:ext cx="3544655" cy="8448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59" y="5285473"/>
            <a:ext cx="2172500" cy="55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0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148282"/>
            <a:ext cx="9404723" cy="790832"/>
          </a:xfrm>
        </p:spPr>
        <p:txBody>
          <a:bodyPr>
            <a:normAutofit/>
          </a:bodyPr>
          <a:lstStyle/>
          <a:p>
            <a:r>
              <a:rPr lang="en-US" dirty="0" smtClean="0"/>
              <a:t>Why &amp; how </a:t>
            </a:r>
            <a:r>
              <a:rPr lang="en-US" dirty="0" smtClean="0"/>
              <a:t>did</a:t>
            </a:r>
            <a:r>
              <a:rPr lang="en-US" dirty="0" smtClean="0"/>
              <a:t> </a:t>
            </a:r>
            <a:r>
              <a:rPr lang="en-US" dirty="0" smtClean="0"/>
              <a:t>this </a:t>
            </a:r>
            <a:r>
              <a:rPr lang="en-US" dirty="0" smtClean="0"/>
              <a:t>happen?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8919" y="1309816"/>
            <a:ext cx="6153665" cy="5325762"/>
          </a:xfrm>
        </p:spPr>
        <p:txBody>
          <a:bodyPr>
            <a:normAutofit fontScale="70000" lnSpcReduction="20000"/>
          </a:bodyPr>
          <a:lstStyle/>
          <a:p>
            <a:r>
              <a:rPr lang="en-US" sz="2800" dirty="0" smtClean="0"/>
              <a:t>State disinvestment in higher education</a:t>
            </a:r>
          </a:p>
          <a:p>
            <a:r>
              <a:rPr lang="en-US" sz="2800" dirty="0" smtClean="0"/>
              <a:t>External pressures on universities to privatize</a:t>
            </a:r>
          </a:p>
          <a:p>
            <a:r>
              <a:rPr lang="en-US" sz="2800" dirty="0" smtClean="0"/>
              <a:t>The Rick Snyder administration (2011-2019) and changes in the composition of the EMU Board of Regents</a:t>
            </a:r>
          </a:p>
          <a:p>
            <a:pPr lvl="1"/>
            <a:r>
              <a:rPr lang="en-US" sz="2800" dirty="0" smtClean="0"/>
              <a:t>Ideology and background of the </a:t>
            </a:r>
            <a:r>
              <a:rPr lang="en-US" sz="2800" dirty="0" smtClean="0"/>
              <a:t>BOR</a:t>
            </a:r>
            <a:endParaRPr lang="en-US" sz="2600" dirty="0" smtClean="0"/>
          </a:p>
          <a:p>
            <a:r>
              <a:rPr lang="en-US" sz="2800" dirty="0" smtClean="0"/>
              <a:t>Internal agents of privatization</a:t>
            </a:r>
          </a:p>
          <a:p>
            <a:pPr lvl="1"/>
            <a:r>
              <a:rPr lang="en-US" sz="2600" dirty="0" smtClean="0"/>
              <a:t>President James Smith</a:t>
            </a:r>
          </a:p>
          <a:p>
            <a:pPr lvl="2"/>
            <a:r>
              <a:rPr lang="en-US" sz="2400" dirty="0" smtClean="0"/>
              <a:t>Hired by </a:t>
            </a:r>
            <a:r>
              <a:rPr lang="en-US" sz="2400" dirty="0" smtClean="0"/>
              <a:t>the </a:t>
            </a:r>
            <a:r>
              <a:rPr lang="en-US" sz="2400" dirty="0" smtClean="0"/>
              <a:t>BOR in </a:t>
            </a:r>
            <a:r>
              <a:rPr lang="en-US" sz="2400" dirty="0"/>
              <a:t>a</a:t>
            </a:r>
            <a:r>
              <a:rPr lang="en-US" sz="2400" dirty="0" smtClean="0"/>
              <a:t> </a:t>
            </a:r>
            <a:r>
              <a:rPr lang="en-US" sz="2400" dirty="0" smtClean="0"/>
              <a:t>closed </a:t>
            </a:r>
            <a:r>
              <a:rPr lang="en-US" sz="2400" dirty="0" smtClean="0"/>
              <a:t>search</a:t>
            </a:r>
            <a:endParaRPr lang="en-US" sz="2400" dirty="0" smtClean="0"/>
          </a:p>
          <a:p>
            <a:r>
              <a:rPr lang="en-US" sz="2800" dirty="0" smtClean="0"/>
              <a:t>Lack of transparency and a closed decision-making process</a:t>
            </a:r>
          </a:p>
          <a:p>
            <a:pPr lvl="1"/>
            <a:r>
              <a:rPr lang="en-US" sz="2600" dirty="0" smtClean="0"/>
              <a:t>Circumvention of shared governance, exclusion of major stakeholders (i.e. students, alums, employees, the general community) from deliberations, dismissal of </a:t>
            </a:r>
            <a:r>
              <a:rPr lang="en-US" sz="2600" dirty="0" smtClean="0"/>
              <a:t>criticism</a:t>
            </a:r>
            <a:endParaRPr lang="en-US" sz="2600" dirty="0" smtClean="0"/>
          </a:p>
          <a:p>
            <a:pPr lvl="1"/>
            <a:endParaRPr lang="en-US" sz="2600" dirty="0" smtClean="0"/>
          </a:p>
          <a:p>
            <a:pPr lvl="1"/>
            <a:endParaRPr lang="en-US" sz="2600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xmlns="" id="{C2F631AC-CC22-4708-9FCD-221FF064FC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74258" y="1703014"/>
            <a:ext cx="5492648" cy="3906954"/>
          </a:xfrm>
        </p:spPr>
      </p:pic>
    </p:spTree>
    <p:extLst>
      <p:ext uri="{BB962C8B-B14F-4D97-AF65-F5344CB8AC3E}">
        <p14:creationId xmlns:p14="http://schemas.microsoft.com/office/powerpoint/2010/main" val="705351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686" y="1334530"/>
            <a:ext cx="10305536" cy="49138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State disinvestment </a:t>
            </a:r>
            <a:r>
              <a:rPr lang="en-US" sz="4400" dirty="0" smtClean="0"/>
              <a:t>in public goods+ </a:t>
            </a:r>
          </a:p>
          <a:p>
            <a:pPr marL="0" indent="0">
              <a:buNone/>
            </a:pPr>
            <a:r>
              <a:rPr lang="en-US" sz="4400" dirty="0" smtClean="0"/>
              <a:t>external </a:t>
            </a:r>
            <a:r>
              <a:rPr lang="en-US" sz="4400" dirty="0" smtClean="0"/>
              <a:t>pressures + </a:t>
            </a:r>
            <a:endParaRPr lang="en-US" sz="4400" dirty="0" smtClean="0"/>
          </a:p>
          <a:p>
            <a:pPr marL="0" indent="0">
              <a:buNone/>
            </a:pPr>
            <a:r>
              <a:rPr lang="en-US" sz="4400" dirty="0" smtClean="0"/>
              <a:t>internal agents </a:t>
            </a:r>
            <a:r>
              <a:rPr lang="en-US" sz="4400" dirty="0" smtClean="0"/>
              <a:t>+ </a:t>
            </a:r>
            <a:endParaRPr lang="en-US" sz="4400" dirty="0"/>
          </a:p>
          <a:p>
            <a:pPr marL="0" indent="0" algn="ctr">
              <a:buNone/>
            </a:pPr>
            <a:r>
              <a:rPr lang="en-US" sz="4400" dirty="0" smtClean="0"/>
              <a:t>circumvention </a:t>
            </a:r>
            <a:r>
              <a:rPr lang="en-US" sz="4400" dirty="0" smtClean="0"/>
              <a:t>of shared governance </a:t>
            </a:r>
            <a:r>
              <a:rPr lang="en-US" sz="4400" dirty="0" smtClean="0"/>
              <a:t>=</a:t>
            </a:r>
          </a:p>
          <a:p>
            <a:pPr marL="0" indent="0" algn="ctr">
              <a:buNone/>
            </a:pPr>
            <a:r>
              <a:rPr lang="en-US" sz="4400" dirty="0" smtClean="0"/>
              <a:t> </a:t>
            </a:r>
            <a:r>
              <a:rPr lang="en-US" sz="4400" b="1" dirty="0" smtClean="0"/>
              <a:t>privatization</a:t>
            </a:r>
            <a:endParaRPr lang="en-US" sz="4400" b="1" dirty="0" smtClean="0"/>
          </a:p>
        </p:txBody>
      </p:sp>
    </p:spTree>
    <p:extLst>
      <p:ext uri="{BB962C8B-B14F-4D97-AF65-F5344CB8AC3E}">
        <p14:creationId xmlns:p14="http://schemas.microsoft.com/office/powerpoint/2010/main" val="1902605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228600"/>
            <a:ext cx="9404723" cy="759941"/>
          </a:xfrm>
        </p:spPr>
        <p:txBody>
          <a:bodyPr/>
          <a:lstStyle/>
          <a:p>
            <a:r>
              <a:rPr lang="en-US" sz="3200" dirty="0"/>
              <a:t>C</a:t>
            </a:r>
            <a:r>
              <a:rPr lang="en-US" sz="3200" dirty="0" smtClean="0"/>
              <a:t>onsequences </a:t>
            </a:r>
            <a:r>
              <a:rPr lang="en-US" sz="3200" dirty="0" smtClean="0"/>
              <a:t>of </a:t>
            </a:r>
            <a:r>
              <a:rPr lang="en-US" sz="3200" dirty="0" smtClean="0"/>
              <a:t>privatization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562" y="1099752"/>
            <a:ext cx="11762088" cy="555822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Fragmentation of </a:t>
            </a:r>
            <a:r>
              <a:rPr lang="en-US" sz="2400" dirty="0" smtClean="0"/>
              <a:t>operations</a:t>
            </a:r>
            <a:r>
              <a:rPr lang="en-US" sz="2400" dirty="0" smtClean="0"/>
              <a:t>, loss of control, and erosion </a:t>
            </a:r>
            <a:r>
              <a:rPr lang="en-US" sz="2400" dirty="0" smtClean="0"/>
              <a:t>of institutional </a:t>
            </a:r>
            <a:r>
              <a:rPr lang="en-US" sz="2400" dirty="0" smtClean="0"/>
              <a:t>integrity.</a:t>
            </a:r>
          </a:p>
          <a:p>
            <a:pPr lvl="1"/>
            <a:r>
              <a:rPr lang="en-US" sz="2400" dirty="0" smtClean="0"/>
              <a:t>Private companies prioritize profits over the interests of EMU &amp; students</a:t>
            </a:r>
            <a:endParaRPr lang="en-US" sz="2400" dirty="0" smtClean="0"/>
          </a:p>
          <a:p>
            <a:r>
              <a:rPr lang="en-US" sz="2400" dirty="0" smtClean="0"/>
              <a:t>Loss of operating revenues</a:t>
            </a:r>
          </a:p>
          <a:p>
            <a:pPr lvl="1"/>
            <a:r>
              <a:rPr lang="en-US" sz="2400" dirty="0" smtClean="0"/>
              <a:t>P3 agreements: up-front cash payment in exchange for transfer </a:t>
            </a:r>
            <a:r>
              <a:rPr lang="en-US" sz="2400" dirty="0" smtClean="0"/>
              <a:t>of and </a:t>
            </a:r>
            <a:r>
              <a:rPr lang="en-US" sz="2400" dirty="0" smtClean="0"/>
              <a:t>annual revenues </a:t>
            </a:r>
            <a:r>
              <a:rPr lang="en-US" sz="2400" dirty="0" smtClean="0"/>
              <a:t>to</a:t>
            </a:r>
            <a:r>
              <a:rPr lang="en-US" sz="2400" dirty="0" smtClean="0"/>
              <a:t> </a:t>
            </a:r>
            <a:r>
              <a:rPr lang="en-US" sz="2400" dirty="0" smtClean="0"/>
              <a:t>private </a:t>
            </a:r>
            <a:r>
              <a:rPr lang="en-US" sz="2400" dirty="0" smtClean="0"/>
              <a:t>company for decades</a:t>
            </a:r>
            <a:endParaRPr lang="en-US" sz="2400" dirty="0" smtClean="0"/>
          </a:p>
          <a:p>
            <a:pPr lvl="1"/>
            <a:r>
              <a:rPr lang="en-US" sz="2400" dirty="0" smtClean="0"/>
              <a:t>Academic Partnerships contract: 50% of tuition and fees to AP for “services” </a:t>
            </a:r>
            <a:r>
              <a:rPr lang="en-US" sz="2400" dirty="0" smtClean="0"/>
              <a:t>to </a:t>
            </a:r>
            <a:r>
              <a:rPr lang="en-US" sz="2400" dirty="0" smtClean="0"/>
              <a:t>the university</a:t>
            </a:r>
          </a:p>
          <a:p>
            <a:pPr lvl="1"/>
            <a:r>
              <a:rPr lang="en-US" sz="2400" dirty="0" smtClean="0"/>
              <a:t>As a result, the university</a:t>
            </a:r>
            <a:r>
              <a:rPr lang="en-US" sz="2400" dirty="0" smtClean="0"/>
              <a:t> </a:t>
            </a:r>
            <a:r>
              <a:rPr lang="en-US" sz="2400" dirty="0" smtClean="0"/>
              <a:t>has become increasingly dependent on student tuition and </a:t>
            </a:r>
            <a:r>
              <a:rPr lang="en-US" sz="2400" dirty="0" smtClean="0"/>
              <a:t>fees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690915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Likely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56952"/>
            <a:ext cx="8946541" cy="4691448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2600" dirty="0"/>
              <a:t>Increased costs for students</a:t>
            </a:r>
          </a:p>
          <a:p>
            <a:r>
              <a:rPr lang="en-US" sz="2600" dirty="0"/>
              <a:t>Declining enrollment</a:t>
            </a:r>
          </a:p>
          <a:p>
            <a:pPr lvl="2"/>
            <a:r>
              <a:rPr lang="en-US" sz="2600" dirty="0"/>
              <a:t>EMU’s enrollment has declined more precipitously than all but one other public university</a:t>
            </a:r>
          </a:p>
          <a:p>
            <a:r>
              <a:rPr lang="en-US" sz="2600" dirty="0"/>
              <a:t>Decreased access to higher education for lower-income students</a:t>
            </a:r>
          </a:p>
          <a:p>
            <a:pPr lvl="1"/>
            <a:r>
              <a:rPr lang="en-US" sz="2600" dirty="0"/>
              <a:t>Privatization</a:t>
            </a:r>
            <a:r>
              <a:rPr lang="en-US" sz="2600" b="1" i="1" dirty="0"/>
              <a:t> </a:t>
            </a:r>
            <a:r>
              <a:rPr lang="en-US" sz="2600" dirty="0"/>
              <a:t>tends to disproportionately impact poor people and people of color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3804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1505</TotalTime>
  <Words>813</Words>
  <Application>Microsoft Macintosh PowerPoint</Application>
  <PresentationFormat>Widescreen</PresentationFormat>
  <Paragraphs>68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Century Gothic</vt:lpstr>
      <vt:lpstr>Mangal</vt:lpstr>
      <vt:lpstr>Wingdings 3</vt:lpstr>
      <vt:lpstr>Arial</vt:lpstr>
      <vt:lpstr>Ion</vt:lpstr>
      <vt:lpstr>The Vanishing Public University: Causes and Consequences of Privatization  @ EMU</vt:lpstr>
      <vt:lpstr>What is privatization?</vt:lpstr>
      <vt:lpstr>PowerPoint Presentation</vt:lpstr>
      <vt:lpstr>The Most Privatized Public University in Michigan?</vt:lpstr>
      <vt:lpstr>The privatized/vanishing public university</vt:lpstr>
      <vt:lpstr>Why &amp; how did this happen?</vt:lpstr>
      <vt:lpstr>PowerPoint Presentation</vt:lpstr>
      <vt:lpstr>Consequences of privatization  </vt:lpstr>
      <vt:lpstr>Likely effects</vt:lpstr>
      <vt:lpstr>Increased tuition and fees</vt:lpstr>
      <vt:lpstr>Enrollment decline</vt:lpstr>
      <vt:lpstr>Decreased access to a college education for segments of the surrounding community </vt:lpstr>
      <vt:lpstr>A way forward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Causes and Consequences of Privatization  @ EMU</dc:title>
  <dc:creator>Judith Kullberg</dc:creator>
  <cp:lastModifiedBy>Judith Kullberg</cp:lastModifiedBy>
  <cp:revision>34</cp:revision>
  <cp:lastPrinted>2021-11-16T19:31:58Z</cp:lastPrinted>
  <dcterms:created xsi:type="dcterms:W3CDTF">2021-11-15T18:13:31Z</dcterms:created>
  <dcterms:modified xsi:type="dcterms:W3CDTF">2021-11-16T20:02:01Z</dcterms:modified>
</cp:coreProperties>
</file>