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12" r:id="rId1"/>
  </p:sldMasterIdLst>
  <p:sldIdLst>
    <p:sldId id="256" r:id="rId2"/>
    <p:sldId id="277" r:id="rId3"/>
    <p:sldId id="266" r:id="rId4"/>
    <p:sldId id="268" r:id="rId5"/>
    <p:sldId id="269" r:id="rId6"/>
    <p:sldId id="257" r:id="rId7"/>
    <p:sldId id="267" r:id="rId8"/>
    <p:sldId id="260" r:id="rId9"/>
    <p:sldId id="258" r:id="rId10"/>
    <p:sldId id="271" r:id="rId11"/>
    <p:sldId id="272" r:id="rId12"/>
    <p:sldId id="276" r:id="rId13"/>
    <p:sldId id="270" r:id="rId14"/>
    <p:sldId id="273" r:id="rId15"/>
    <p:sldId id="275" r:id="rId16"/>
    <p:sldId id="274" r:id="rId17"/>
    <p:sldId id="26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017"/>
    <p:restoredTop sz="95897"/>
  </p:normalViewPr>
  <p:slideViewPr>
    <p:cSldViewPr snapToGrid="0" snapToObjects="1">
      <p:cViewPr varScale="1">
        <p:scale>
          <a:sx n="87" d="100"/>
          <a:sy n="87" d="100"/>
        </p:scale>
        <p:origin x="67"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B61BEF0D-F0BB-DE4B-95CE-6DB70DBA9567}" type="datetimeFigureOut">
              <a:rPr lang="en-US" smtClean="0"/>
              <a:pPr/>
              <a:t>11/16/2022</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819186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907772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B61BEF0D-F0BB-DE4B-95CE-6DB70DBA9567}" type="datetimeFigureOut">
              <a:rPr lang="en-US" smtClean="0"/>
              <a:pPr/>
              <a:t>11/16/2022</a:t>
            </a:fld>
            <a:endParaRPr lang="en-US"/>
          </a:p>
        </p:txBody>
      </p:sp>
      <p:sp>
        <p:nvSpPr>
          <p:cNvPr id="5" name="Footer Placeholder 4"/>
          <p:cNvSpPr>
            <a:spLocks noGrp="1"/>
          </p:cNvSpPr>
          <p:nvPr>
            <p:ph type="ftr" sz="quarter" idx="11"/>
          </p:nvPr>
        </p:nvSpPr>
        <p:spPr>
          <a:xfrm>
            <a:off x="804672" y="6227064"/>
            <a:ext cx="10588752" cy="320040"/>
          </a:xfrm>
        </p:spPr>
        <p:txBody>
          <a:body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70108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647F38-B617-4D2F-AE0A-013F0C4D2C57}" type="datetimeFigureOut">
              <a:rPr lang="en-US" smtClean="0"/>
              <a:t>11/16/2022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7799C9-84D9-46D2-A11E-BCF8A720529D}" type="slidenum">
              <a:rPr lang="en-US" smtClean="0"/>
              <a:t>‹#›</a:t>
            </a:fld>
            <a:endParaRPr lang="en-US"/>
          </a:p>
        </p:txBody>
      </p:sp>
    </p:spTree>
    <p:extLst>
      <p:ext uri="{BB962C8B-B14F-4D97-AF65-F5344CB8AC3E}">
        <p14:creationId xmlns:p14="http://schemas.microsoft.com/office/powerpoint/2010/main" val="569396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04672" y="320040"/>
            <a:ext cx="3657600" cy="320040"/>
          </a:xfrm>
        </p:spPr>
        <p:txBody>
          <a:bodyPr/>
          <a:lstStyle/>
          <a:p>
            <a:fld id="{B61BEF0D-F0BB-DE4B-95CE-6DB70DBA9567}" type="datetimeFigureOut">
              <a:rPr lang="en-US" smtClean="0"/>
              <a:pPr/>
              <a:t>11/16/2022</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138267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05BFA754-D5C3-4E66-96A6-867B257F58DC}" type="datetimeFigureOut">
              <a:rPr lang="en-US" smtClean="0"/>
              <a:t>11/16/2022</a:t>
            </a:fld>
            <a:endParaRPr lang="en-US"/>
          </a:p>
        </p:txBody>
      </p:sp>
      <p:sp>
        <p:nvSpPr>
          <p:cNvPr id="6" name="Footer Placeholder 5"/>
          <p:cNvSpPr>
            <a:spLocks noGrp="1"/>
          </p:cNvSpPr>
          <p:nvPr>
            <p:ph type="ftr" sz="quarter" idx="11"/>
          </p:nvPr>
        </p:nvSpPr>
        <p:spPr>
          <a:xfrm>
            <a:off x="804672" y="6227064"/>
            <a:ext cx="10588752" cy="320040"/>
          </a:xfrm>
        </p:spPr>
        <p:txBody>
          <a:bodyPr/>
          <a:lstStyle/>
          <a:p>
            <a:endParaRPr lang="en-US"/>
          </a:p>
        </p:txBody>
      </p:sp>
      <p:sp>
        <p:nvSpPr>
          <p:cNvPr id="7" name="Slide Number Placeholder 6"/>
          <p:cNvSpPr>
            <a:spLocks noGrp="1"/>
          </p:cNvSpPr>
          <p:nvPr>
            <p:ph type="sldNum" sz="quarter" idx="12"/>
          </p:nvPr>
        </p:nvSpPr>
        <p:spPr>
          <a:xfrm>
            <a:off x="10469880" y="320040"/>
            <a:ext cx="914400" cy="320040"/>
          </a:xfrm>
        </p:spPr>
        <p:txBody>
          <a:bodyPr/>
          <a:lstStyle/>
          <a:p>
            <a:fld id="{5D84065D-F351-4B03-BD91-D8A6B8D4B362}" type="slidenum">
              <a:rPr lang="en-US" smtClean="0"/>
              <a:t>‹#›</a:t>
            </a:fld>
            <a:endParaRPr lang="en-US"/>
          </a:p>
        </p:txBody>
      </p:sp>
    </p:spTree>
    <p:extLst>
      <p:ext uri="{BB962C8B-B14F-4D97-AF65-F5344CB8AC3E}">
        <p14:creationId xmlns:p14="http://schemas.microsoft.com/office/powerpoint/2010/main" val="2081431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B61BEF0D-F0BB-DE4B-95CE-6DB70DBA9567}" type="datetimeFigureOut">
              <a:rPr lang="en-US" smtClean="0"/>
              <a:pPr/>
              <a:t>11/16/2022</a:t>
            </a:fld>
            <a:endParaRPr lang="en-US"/>
          </a:p>
        </p:txBody>
      </p:sp>
      <p:sp>
        <p:nvSpPr>
          <p:cNvPr id="8" name="Footer Placeholder 7"/>
          <p:cNvSpPr>
            <a:spLocks noGrp="1"/>
          </p:cNvSpPr>
          <p:nvPr>
            <p:ph type="ftr" sz="quarter" idx="11"/>
          </p:nvPr>
        </p:nvSpPr>
        <p:spPr>
          <a:xfrm>
            <a:off x="804672" y="6227064"/>
            <a:ext cx="10588752" cy="320040"/>
          </a:xfrm>
        </p:spPr>
        <p:txBody>
          <a:bodyPr/>
          <a:lstStyle/>
          <a:p>
            <a:endParaRPr lang="en-US"/>
          </a:p>
        </p:txBody>
      </p:sp>
      <p:sp>
        <p:nvSpPr>
          <p:cNvPr id="9" name="Slide Number Placeholder 8"/>
          <p:cNvSpPr>
            <a:spLocks noGrp="1"/>
          </p:cNvSpPr>
          <p:nvPr>
            <p:ph type="sldNum" sz="quarter" idx="12"/>
          </p:nvPr>
        </p:nvSpPr>
        <p:spPr>
          <a:xfrm>
            <a:off x="10469880" y="320040"/>
            <a:ext cx="914400" cy="320040"/>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679249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11/16/2022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790449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B61BEF0D-F0BB-DE4B-95CE-6DB70DBA9567}" type="datetimeFigureOut">
              <a:rPr lang="en-US" smtClean="0"/>
              <a:pPr/>
              <a:t>11/16/2022</a:t>
            </a:fld>
            <a:endParaRPr lang="en-US"/>
          </a:p>
        </p:txBody>
      </p:sp>
      <p:sp>
        <p:nvSpPr>
          <p:cNvPr id="3" name="Footer Placeholder 2"/>
          <p:cNvSpPr>
            <a:spLocks noGrp="1"/>
          </p:cNvSpPr>
          <p:nvPr>
            <p:ph type="ftr" sz="quarter" idx="11"/>
          </p:nvPr>
        </p:nvSpPr>
        <p:spPr>
          <a:xfrm>
            <a:off x="804672" y="6227064"/>
            <a:ext cx="10588752" cy="320040"/>
          </a:xfrm>
        </p:spPr>
        <p:txBody>
          <a:bodyPr/>
          <a:lstStyle/>
          <a:p>
            <a:endParaRPr lang="en-US"/>
          </a:p>
        </p:txBody>
      </p:sp>
      <p:sp>
        <p:nvSpPr>
          <p:cNvPr id="4" name="Slide Number Placeholder 3"/>
          <p:cNvSpPr>
            <a:spLocks noGrp="1"/>
          </p:cNvSpPr>
          <p:nvPr>
            <p:ph type="sldNum" sz="quarter" idx="12"/>
          </p:nvPr>
        </p:nvSpPr>
        <p:spPr>
          <a:xfrm>
            <a:off x="10469880" y="320040"/>
            <a:ext cx="914400" cy="320040"/>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18274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989553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04672" y="320040"/>
            <a:ext cx="3657600" cy="320040"/>
          </a:xfrm>
        </p:spPr>
        <p:txBody>
          <a:bodyPr/>
          <a:lstStyle/>
          <a:p>
            <a:fld id="{B61BEF0D-F0BB-DE4B-95CE-6DB70DBA9567}" type="datetimeFigureOut">
              <a:rPr lang="en-US" smtClean="0"/>
              <a:pPr/>
              <a:t>11/16/2022</a:t>
            </a:fld>
            <a:endParaRPr lang="en-US"/>
          </a:p>
        </p:txBody>
      </p:sp>
      <p:sp>
        <p:nvSpPr>
          <p:cNvPr id="6" name="Footer Placeholder 5"/>
          <p:cNvSpPr>
            <a:spLocks noGrp="1"/>
          </p:cNvSpPr>
          <p:nvPr>
            <p:ph type="ftr" sz="quarter" idx="11"/>
          </p:nvPr>
        </p:nvSpPr>
        <p:spPr>
          <a:xfrm>
            <a:off x="804672" y="6227064"/>
            <a:ext cx="5942203" cy="320040"/>
          </a:xfrm>
        </p:spPr>
        <p:txBody>
          <a:bodyPr/>
          <a:lstStyle/>
          <a:p>
            <a:endParaRPr lang="en-US"/>
          </a:p>
        </p:txBody>
      </p:sp>
      <p:sp>
        <p:nvSpPr>
          <p:cNvPr id="7" name="Slide Number Placeholder 6"/>
          <p:cNvSpPr>
            <a:spLocks noGrp="1"/>
          </p:cNvSpPr>
          <p:nvPr>
            <p:ph type="sldNum" sz="quarter" idx="12"/>
          </p:nvPr>
        </p:nvSpPr>
        <p:spPr>
          <a:xfrm>
            <a:off x="5828377" y="320040"/>
            <a:ext cx="914400" cy="320040"/>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095593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B61BEF0D-F0BB-DE4B-95CE-6DB70DBA9567}" type="datetimeFigureOut">
              <a:rPr lang="en-US" smtClean="0"/>
              <a:pPr/>
              <a:t>11/16/2022</a:t>
            </a:fld>
            <a:endParaRPr lang="en-US"/>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2251336160"/>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forbes.com/sites/forbeshumanresourcescouncil/2022/03/09/five-diversity-recruitment-best-practices-for-2022/?sh=747cb85b6a5d"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FC851-8E06-0FB6-468C-091D5525A566}"/>
              </a:ext>
            </a:extLst>
          </p:cNvPr>
          <p:cNvSpPr>
            <a:spLocks noGrp="1"/>
          </p:cNvSpPr>
          <p:nvPr>
            <p:ph type="ctrTitle"/>
          </p:nvPr>
        </p:nvSpPr>
        <p:spPr/>
        <p:txBody>
          <a:bodyPr/>
          <a:lstStyle/>
          <a:p>
            <a:r>
              <a:rPr lang="en-US" sz="4400" b="1" dirty="0">
                <a:solidFill>
                  <a:schemeClr val="tx1"/>
                </a:solidFill>
              </a:rPr>
              <a:t>Diversity, Equity and Inclusion Hiring Practices</a:t>
            </a:r>
          </a:p>
        </p:txBody>
      </p:sp>
      <p:sp>
        <p:nvSpPr>
          <p:cNvPr id="3" name="Subtitle 2">
            <a:extLst>
              <a:ext uri="{FF2B5EF4-FFF2-40B4-BE49-F238E27FC236}">
                <a16:creationId xmlns:a16="http://schemas.microsoft.com/office/drawing/2014/main" id="{47A1C0F9-25B7-7CF2-AE5E-BF675DAF07CE}"/>
              </a:ext>
            </a:extLst>
          </p:cNvPr>
          <p:cNvSpPr>
            <a:spLocks noGrp="1"/>
          </p:cNvSpPr>
          <p:nvPr>
            <p:ph type="subTitle" idx="1"/>
          </p:nvPr>
        </p:nvSpPr>
        <p:spPr/>
        <p:txBody>
          <a:bodyPr>
            <a:normAutofit/>
          </a:bodyPr>
          <a:lstStyle/>
          <a:p>
            <a:r>
              <a:rPr lang="en-US" sz="2800" b="1" dirty="0">
                <a:solidFill>
                  <a:schemeClr val="tx1"/>
                </a:solidFill>
                <a:latin typeface="+mj-lt"/>
              </a:rPr>
              <a:t>2022-2023 Academic Year</a:t>
            </a:r>
          </a:p>
        </p:txBody>
      </p:sp>
    </p:spTree>
    <p:extLst>
      <p:ext uri="{BB962C8B-B14F-4D97-AF65-F5344CB8AC3E}">
        <p14:creationId xmlns:p14="http://schemas.microsoft.com/office/powerpoint/2010/main" val="416344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8E3A4-A899-E943-31E7-99BEB143EA4D}"/>
              </a:ext>
            </a:extLst>
          </p:cNvPr>
          <p:cNvSpPr>
            <a:spLocks noGrp="1"/>
          </p:cNvSpPr>
          <p:nvPr>
            <p:ph type="title"/>
          </p:nvPr>
        </p:nvSpPr>
        <p:spPr/>
        <p:txBody>
          <a:bodyPr/>
          <a:lstStyle/>
          <a:p>
            <a:r>
              <a:rPr lang="en-US" b="1">
                <a:solidFill>
                  <a:schemeClr val="tx1"/>
                </a:solidFill>
              </a:rPr>
              <a:t>Bias in Hiring</a:t>
            </a:r>
          </a:p>
        </p:txBody>
      </p:sp>
      <p:sp>
        <p:nvSpPr>
          <p:cNvPr id="3" name="Content Placeholder 2">
            <a:extLst>
              <a:ext uri="{FF2B5EF4-FFF2-40B4-BE49-F238E27FC236}">
                <a16:creationId xmlns:a16="http://schemas.microsoft.com/office/drawing/2014/main" id="{16CBA047-12E6-81A6-5872-AE9F654FBBD3}"/>
              </a:ext>
            </a:extLst>
          </p:cNvPr>
          <p:cNvSpPr>
            <a:spLocks noGrp="1"/>
          </p:cNvSpPr>
          <p:nvPr>
            <p:ph idx="1"/>
          </p:nvPr>
        </p:nvSpPr>
        <p:spPr/>
        <p:txBody>
          <a:bodyPr/>
          <a:lstStyle/>
          <a:p>
            <a:r>
              <a:rPr lang="en-US" b="1"/>
              <a:t>Confirmation bias</a:t>
            </a:r>
            <a:r>
              <a:rPr lang="en-US"/>
              <a:t>: The tendency for people to seek out information that conforms to their preexisting views, and ignore information that goes against their views </a:t>
            </a:r>
          </a:p>
          <a:p>
            <a:r>
              <a:rPr lang="en-US" b="1"/>
              <a:t>Ingroup bias</a:t>
            </a:r>
            <a:r>
              <a:rPr lang="en-US"/>
              <a:t>: The tendency to favor members of your own group </a:t>
            </a:r>
          </a:p>
          <a:p>
            <a:r>
              <a:rPr lang="en-US" b="1"/>
              <a:t>Projection bias</a:t>
            </a:r>
            <a:r>
              <a:rPr lang="en-US"/>
              <a:t>: The thinking that others have the same priority, attitude or belief as you do </a:t>
            </a:r>
          </a:p>
          <a:p>
            <a:r>
              <a:rPr lang="en-US" b="1"/>
              <a:t>Selective perception</a:t>
            </a:r>
            <a:r>
              <a:rPr lang="en-US"/>
              <a:t>: The process of perceiving what we want to while intaking information, while ignoring stimuli that contradicts our beliefs or expectations </a:t>
            </a:r>
          </a:p>
          <a:p>
            <a:r>
              <a:rPr lang="en-US" b="1"/>
              <a:t>Status quo bias</a:t>
            </a:r>
            <a:r>
              <a:rPr lang="en-US"/>
              <a:t>: A preference for the current state of affairs </a:t>
            </a:r>
          </a:p>
          <a:p>
            <a:endParaRPr lang="en-US"/>
          </a:p>
        </p:txBody>
      </p:sp>
    </p:spTree>
    <p:extLst>
      <p:ext uri="{BB962C8B-B14F-4D97-AF65-F5344CB8AC3E}">
        <p14:creationId xmlns:p14="http://schemas.microsoft.com/office/powerpoint/2010/main" val="31377885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47D531-B069-5787-AD79-80E77462B526}"/>
              </a:ext>
            </a:extLst>
          </p:cNvPr>
          <p:cNvSpPr>
            <a:spLocks noGrp="1"/>
          </p:cNvSpPr>
          <p:nvPr>
            <p:ph type="title"/>
          </p:nvPr>
        </p:nvSpPr>
        <p:spPr/>
        <p:txBody>
          <a:bodyPr>
            <a:normAutofit fontScale="90000"/>
          </a:bodyPr>
          <a:lstStyle/>
          <a:p>
            <a:r>
              <a:rPr lang="en-US"/>
              <a:t/>
            </a:r>
            <a:br>
              <a:rPr lang="en-US"/>
            </a:br>
            <a:r>
              <a:rPr lang="en-US"/>
              <a:t/>
            </a:r>
            <a:br>
              <a:rPr lang="en-US"/>
            </a:br>
            <a:r>
              <a:rPr lang="en-US" b="1">
                <a:solidFill>
                  <a:schemeClr val="tx1"/>
                </a:solidFill>
              </a:rPr>
              <a:t>Be  Inclusive</a:t>
            </a:r>
            <a:r>
              <a:rPr lang="en-US">
                <a:solidFill>
                  <a:schemeClr val="tx1"/>
                </a:solidFill>
              </a:rPr>
              <a:t/>
            </a:r>
            <a:br>
              <a:rPr lang="en-US">
                <a:solidFill>
                  <a:schemeClr val="tx1"/>
                </a:solidFill>
              </a:rPr>
            </a:br>
            <a:r>
              <a:rPr lang="en-US">
                <a:solidFill>
                  <a:schemeClr val="tx1"/>
                </a:solidFill>
              </a:rPr>
              <a:t> </a:t>
            </a:r>
            <a:br>
              <a:rPr lang="en-US">
                <a:solidFill>
                  <a:schemeClr val="tx1"/>
                </a:solidFill>
              </a:rPr>
            </a:br>
            <a:r>
              <a:rPr lang="en-US"/>
              <a:t/>
            </a:r>
            <a:br>
              <a:rPr lang="en-US"/>
            </a:br>
            <a:endParaRPr lang="en-US"/>
          </a:p>
        </p:txBody>
      </p:sp>
      <p:sp>
        <p:nvSpPr>
          <p:cNvPr id="3" name="Content Placeholder 2">
            <a:extLst>
              <a:ext uri="{FF2B5EF4-FFF2-40B4-BE49-F238E27FC236}">
                <a16:creationId xmlns:a16="http://schemas.microsoft.com/office/drawing/2014/main" id="{33891030-055B-83D4-A37F-1FC7B71B04D4}"/>
              </a:ext>
            </a:extLst>
          </p:cNvPr>
          <p:cNvSpPr>
            <a:spLocks noGrp="1"/>
          </p:cNvSpPr>
          <p:nvPr>
            <p:ph idx="1"/>
          </p:nvPr>
        </p:nvSpPr>
        <p:spPr/>
        <p:txBody>
          <a:bodyPr/>
          <a:lstStyle/>
          <a:p>
            <a:r>
              <a:rPr lang="en-US" sz="2400" b="1" dirty="0"/>
              <a:t>Clear job position descriptions (no jargon, cliches or buzzwords)</a:t>
            </a:r>
          </a:p>
          <a:p>
            <a:r>
              <a:rPr lang="en-US" sz="2400" b="1" dirty="0"/>
              <a:t>Gender Neutral language on job postings</a:t>
            </a:r>
          </a:p>
          <a:p>
            <a:r>
              <a:rPr lang="en-US" sz="2400" b="1" dirty="0"/>
              <a:t>Diverse Search Committee</a:t>
            </a:r>
          </a:p>
          <a:p>
            <a:r>
              <a:rPr lang="en-US" sz="2400" b="1" dirty="0"/>
              <a:t>Discuss implicit bias with the Search Committee</a:t>
            </a:r>
          </a:p>
          <a:p>
            <a:r>
              <a:rPr lang="en-US" sz="2400" b="1" dirty="0"/>
              <a:t>Develop an criteria for the interview process (evaluation, interview questions and on campus interview) </a:t>
            </a:r>
          </a:p>
          <a:p>
            <a:endParaRPr lang="en-US" sz="2400" b="1" dirty="0"/>
          </a:p>
          <a:p>
            <a:endParaRPr lang="en-US" dirty="0"/>
          </a:p>
        </p:txBody>
      </p:sp>
    </p:spTree>
    <p:extLst>
      <p:ext uri="{BB962C8B-B14F-4D97-AF65-F5344CB8AC3E}">
        <p14:creationId xmlns:p14="http://schemas.microsoft.com/office/powerpoint/2010/main" val="17987289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30ADF8-A3E0-1668-0775-881DB40D57FB}"/>
              </a:ext>
            </a:extLst>
          </p:cNvPr>
          <p:cNvSpPr>
            <a:spLocks noGrp="1"/>
          </p:cNvSpPr>
          <p:nvPr>
            <p:ph type="title"/>
          </p:nvPr>
        </p:nvSpPr>
        <p:spPr/>
        <p:txBody>
          <a:bodyPr/>
          <a:lstStyle/>
          <a:p>
            <a:r>
              <a:rPr lang="en-US" b="1" dirty="0">
                <a:solidFill>
                  <a:schemeClr val="tx1"/>
                </a:solidFill>
              </a:rPr>
              <a:t>Sample Hiring Criteria</a:t>
            </a:r>
          </a:p>
        </p:txBody>
      </p:sp>
      <p:sp>
        <p:nvSpPr>
          <p:cNvPr id="3" name="Content Placeholder 2">
            <a:extLst>
              <a:ext uri="{FF2B5EF4-FFF2-40B4-BE49-F238E27FC236}">
                <a16:creationId xmlns:a16="http://schemas.microsoft.com/office/drawing/2014/main" id="{ECA5FE6C-4770-48E5-01F9-12B30EB49077}"/>
              </a:ext>
            </a:extLst>
          </p:cNvPr>
          <p:cNvSpPr>
            <a:spLocks noGrp="1"/>
          </p:cNvSpPr>
          <p:nvPr>
            <p:ph idx="1"/>
          </p:nvPr>
        </p:nvSpPr>
        <p:spPr/>
        <p:txBody>
          <a:bodyPr/>
          <a:lstStyle/>
          <a:p>
            <a:pPr>
              <a:buFont typeface="Arial" panose="020B0604020202020204" pitchFamily="34" charset="0"/>
              <a:buChar char="•"/>
            </a:pPr>
            <a:r>
              <a:rPr lang="en-US" sz="1800" b="1" dirty="0">
                <a:effectLst/>
              </a:rPr>
              <a:t>Scholarly Impact </a:t>
            </a:r>
          </a:p>
          <a:p>
            <a:pPr>
              <a:buFont typeface="Arial" panose="020B0604020202020204" pitchFamily="34" charset="0"/>
              <a:buChar char="•"/>
            </a:pPr>
            <a:r>
              <a:rPr lang="en-US" sz="1800" b="1" dirty="0">
                <a:effectLst/>
              </a:rPr>
              <a:t>Research productivity </a:t>
            </a:r>
          </a:p>
          <a:p>
            <a:pPr>
              <a:buFont typeface="Arial" panose="020B0604020202020204" pitchFamily="34" charset="0"/>
              <a:buChar char="•"/>
            </a:pPr>
            <a:r>
              <a:rPr lang="en-US" sz="1800" b="1" dirty="0">
                <a:effectLst/>
              </a:rPr>
              <a:t>Ability to attract and mentor graduate students </a:t>
            </a:r>
          </a:p>
          <a:p>
            <a:pPr>
              <a:buFont typeface="Arial" panose="020B0604020202020204" pitchFamily="34" charset="0"/>
              <a:buChar char="•"/>
            </a:pPr>
            <a:r>
              <a:rPr lang="en-US" sz="1800" b="1" dirty="0">
                <a:effectLst/>
              </a:rPr>
              <a:t>Ability to teach and supervise undergraduates students</a:t>
            </a:r>
          </a:p>
          <a:p>
            <a:pPr>
              <a:buFont typeface="Arial" panose="020B0604020202020204" pitchFamily="34" charset="0"/>
              <a:buChar char="•"/>
            </a:pPr>
            <a:r>
              <a:rPr lang="en-US" sz="1800" b="1" dirty="0">
                <a:effectLst/>
              </a:rPr>
              <a:t>Ability to attract, work  with and teach diverse students </a:t>
            </a:r>
          </a:p>
          <a:p>
            <a:pPr>
              <a:buFont typeface="Arial" panose="020B0604020202020204" pitchFamily="34" charset="0"/>
              <a:buChar char="•"/>
            </a:pPr>
            <a:r>
              <a:rPr lang="en-US" sz="1800" b="1" dirty="0">
                <a:effectLst/>
              </a:rPr>
              <a:t>Commitment to collaboration with colleagues </a:t>
            </a:r>
          </a:p>
          <a:p>
            <a:pPr>
              <a:buFont typeface="Arial" panose="020B0604020202020204" pitchFamily="34" charset="0"/>
              <a:buChar char="•"/>
            </a:pPr>
            <a:r>
              <a:rPr lang="en-US" sz="1800" b="1" dirty="0">
                <a:effectLst/>
              </a:rPr>
              <a:t>Relationship to department priorities </a:t>
            </a:r>
          </a:p>
          <a:p>
            <a:pPr>
              <a:buFont typeface="Arial" panose="020B0604020202020204" pitchFamily="34" charset="0"/>
              <a:buChar char="•"/>
            </a:pPr>
            <a:r>
              <a:rPr lang="en-US" sz="1800" b="1" dirty="0">
                <a:effectLst/>
              </a:rPr>
              <a:t>Ability  to make a positive contribution to the department including staff, faculty and students</a:t>
            </a:r>
          </a:p>
          <a:p>
            <a:endParaRPr lang="en-US" dirty="0"/>
          </a:p>
        </p:txBody>
      </p:sp>
    </p:spTree>
    <p:extLst>
      <p:ext uri="{BB962C8B-B14F-4D97-AF65-F5344CB8AC3E}">
        <p14:creationId xmlns:p14="http://schemas.microsoft.com/office/powerpoint/2010/main" val="31799305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3282C-D5D6-FDF1-53F0-ECCC99E69756}"/>
              </a:ext>
            </a:extLst>
          </p:cNvPr>
          <p:cNvSpPr>
            <a:spLocks noGrp="1"/>
          </p:cNvSpPr>
          <p:nvPr>
            <p:ph type="title"/>
          </p:nvPr>
        </p:nvSpPr>
        <p:spPr/>
        <p:txBody>
          <a:bodyPr>
            <a:normAutofit fontScale="90000"/>
          </a:bodyPr>
          <a:lstStyle/>
          <a:p>
            <a:r>
              <a:rPr lang="en-US" b="1">
                <a:solidFill>
                  <a:schemeClr val="tx1"/>
                </a:solidFill>
              </a:rPr>
              <a:t>Best Practices for hiring a diverse candidate pool</a:t>
            </a:r>
            <a:r>
              <a:rPr lang="en-US"/>
              <a:t/>
            </a:r>
            <a:br>
              <a:rPr lang="en-US"/>
            </a:br>
            <a:endParaRPr lang="en-US"/>
          </a:p>
        </p:txBody>
      </p:sp>
      <p:sp>
        <p:nvSpPr>
          <p:cNvPr id="3" name="Content Placeholder 2">
            <a:extLst>
              <a:ext uri="{FF2B5EF4-FFF2-40B4-BE49-F238E27FC236}">
                <a16:creationId xmlns:a16="http://schemas.microsoft.com/office/drawing/2014/main" id="{12439769-33D2-F8B7-419B-08AAD8753016}"/>
              </a:ext>
            </a:extLst>
          </p:cNvPr>
          <p:cNvSpPr>
            <a:spLocks noGrp="1"/>
          </p:cNvSpPr>
          <p:nvPr>
            <p:ph idx="1"/>
          </p:nvPr>
        </p:nvSpPr>
        <p:spPr/>
        <p:txBody>
          <a:bodyPr>
            <a:normAutofit fontScale="70000" lnSpcReduction="20000"/>
          </a:bodyPr>
          <a:lstStyle/>
          <a:p>
            <a:pPr marL="0" indent="0">
              <a:buNone/>
            </a:pPr>
            <a:endParaRPr lang="en-US" dirty="0"/>
          </a:p>
          <a:p>
            <a:pPr marL="0" indent="0">
              <a:buNone/>
            </a:pPr>
            <a:endParaRPr lang="en-US" dirty="0"/>
          </a:p>
          <a:p>
            <a:pPr marL="0" indent="0">
              <a:buNone/>
            </a:pPr>
            <a:endParaRPr lang="en-US" dirty="0"/>
          </a:p>
          <a:p>
            <a:pPr marL="342900" indent="-342900">
              <a:buFont typeface="+mj-lt"/>
              <a:buAutoNum type="arabicPeriod"/>
            </a:pPr>
            <a:r>
              <a:rPr lang="en-US" sz="3300" dirty="0"/>
              <a:t>Set SMART Goals (Specific, Measurable, Achievable, Relevant and Time-Bound)</a:t>
            </a:r>
          </a:p>
          <a:p>
            <a:pPr marL="342900" indent="-342900">
              <a:buFont typeface="+mj-lt"/>
              <a:buAutoNum type="arabicPeriod"/>
            </a:pPr>
            <a:r>
              <a:rPr lang="en-US" sz="3300" dirty="0"/>
              <a:t>Boost Your Employer Brand</a:t>
            </a:r>
          </a:p>
          <a:p>
            <a:pPr marL="342900" indent="-342900">
              <a:buFont typeface="+mj-lt"/>
              <a:buAutoNum type="arabicPeriod"/>
            </a:pPr>
            <a:r>
              <a:rPr lang="en-US" sz="3300" dirty="0"/>
              <a:t>Attract More Diverse Applicants</a:t>
            </a:r>
          </a:p>
          <a:p>
            <a:pPr marL="342900" indent="-342900">
              <a:buFont typeface="+mj-lt"/>
              <a:buAutoNum type="arabicPeriod"/>
            </a:pPr>
            <a:r>
              <a:rPr lang="en-US" sz="3300" dirty="0"/>
              <a:t>Reduce Unconscious Bias</a:t>
            </a:r>
          </a:p>
          <a:p>
            <a:pPr marL="342900" indent="-342900">
              <a:buFont typeface="+mj-lt"/>
              <a:buAutoNum type="arabicPeriod"/>
            </a:pPr>
            <a:endParaRPr lang="en-US" sz="3300" dirty="0"/>
          </a:p>
          <a:p>
            <a:pPr marL="342900" indent="-342900">
              <a:buFont typeface="+mj-lt"/>
              <a:buAutoNum type="arabicPeriod"/>
            </a:pPr>
            <a:endParaRPr lang="en-US" dirty="0"/>
          </a:p>
          <a:p>
            <a:pPr marL="342900" indent="-342900">
              <a:buFont typeface="+mj-lt"/>
              <a:buAutoNum type="arabicPeriod"/>
            </a:pPr>
            <a:endParaRPr lang="en-US" dirty="0"/>
          </a:p>
          <a:p>
            <a:pPr marL="342900" indent="-342900">
              <a:buFont typeface="+mj-lt"/>
              <a:buAutoNum type="arabicPeriod"/>
            </a:pPr>
            <a:endParaRPr lang="en-US" dirty="0"/>
          </a:p>
          <a:p>
            <a:pPr marL="0" indent="0">
              <a:buNone/>
            </a:pPr>
            <a:r>
              <a:rPr lang="en-US" dirty="0">
                <a:hlinkClick r:id="rId2">
                  <a:extLst>
                    <a:ext uri="{A12FA001-AC4F-418D-AE19-62706E023703}">
                      <ahyp:hlinkClr xmlns:ahyp="http://schemas.microsoft.com/office/drawing/2018/hyperlinkcolor" xmlns="" val="tx"/>
                    </a:ext>
                  </a:extLst>
                </a:hlinkClick>
              </a:rPr>
              <a:t>https://www.forbes.com/sites/forbeshumanresourcescouncil/2022/03/09/five-diversity-recruitment-best-practices-for-2022/?sh=747cb85b6a5d</a:t>
            </a:r>
            <a:endParaRPr lang="en-US" dirty="0"/>
          </a:p>
        </p:txBody>
      </p:sp>
    </p:spTree>
    <p:extLst>
      <p:ext uri="{BB962C8B-B14F-4D97-AF65-F5344CB8AC3E}">
        <p14:creationId xmlns:p14="http://schemas.microsoft.com/office/powerpoint/2010/main" val="39656597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AE629-0B10-70A6-AF4D-4D0A6EACE1AB}"/>
              </a:ext>
            </a:extLst>
          </p:cNvPr>
          <p:cNvSpPr>
            <a:spLocks noGrp="1"/>
          </p:cNvSpPr>
          <p:nvPr>
            <p:ph type="title"/>
          </p:nvPr>
        </p:nvSpPr>
        <p:spPr/>
        <p:txBody>
          <a:bodyPr/>
          <a:lstStyle/>
          <a:p>
            <a:r>
              <a:rPr lang="en-US" b="1">
                <a:solidFill>
                  <a:schemeClr val="tx1"/>
                </a:solidFill>
              </a:rPr>
              <a:t>Hiring Practices</a:t>
            </a:r>
            <a:br>
              <a:rPr lang="en-US" b="1">
                <a:solidFill>
                  <a:schemeClr val="tx1"/>
                </a:solidFill>
              </a:rPr>
            </a:br>
            <a:r>
              <a:rPr lang="en-US" b="1">
                <a:solidFill>
                  <a:schemeClr val="tx1"/>
                </a:solidFill>
              </a:rPr>
              <a:t>Exercise</a:t>
            </a:r>
            <a:br>
              <a:rPr lang="en-US" b="1">
                <a:solidFill>
                  <a:schemeClr val="tx1"/>
                </a:solidFill>
              </a:rPr>
            </a:br>
            <a:r>
              <a:rPr lang="en-US" b="1">
                <a:solidFill>
                  <a:schemeClr val="tx1"/>
                </a:solidFill>
              </a:rPr>
              <a:t>(1)</a:t>
            </a:r>
            <a:endParaRPr lang="en-US"/>
          </a:p>
        </p:txBody>
      </p:sp>
      <p:sp>
        <p:nvSpPr>
          <p:cNvPr id="3" name="Content Placeholder 2">
            <a:extLst>
              <a:ext uri="{FF2B5EF4-FFF2-40B4-BE49-F238E27FC236}">
                <a16:creationId xmlns:a16="http://schemas.microsoft.com/office/drawing/2014/main" id="{261EA935-C583-FEA7-9800-46F79E0324E7}"/>
              </a:ext>
            </a:extLst>
          </p:cNvPr>
          <p:cNvSpPr>
            <a:spLocks noGrp="1"/>
          </p:cNvSpPr>
          <p:nvPr>
            <p:ph idx="1"/>
          </p:nvPr>
        </p:nvSpPr>
        <p:spPr/>
        <p:txBody>
          <a:bodyPr/>
          <a:lstStyle/>
          <a:p>
            <a:pPr marL="0" indent="0">
              <a:spcBef>
                <a:spcPts val="0"/>
              </a:spcBef>
              <a:buNone/>
              <a:tabLst>
                <a:tab pos="228600" algn="l"/>
                <a:tab pos="457200" algn="l"/>
              </a:tabLst>
            </a:pPr>
            <a:r>
              <a:rPr lang="en-US" b="1" dirty="0"/>
              <a:t>P</a:t>
            </a:r>
            <a:r>
              <a:rPr lang="en-US" sz="1800" b="1" dirty="0">
                <a:effectLst/>
              </a:rPr>
              <a:t>reviously published lists of gendered words, researchers at the University of Waterloo analyzed job listings for “male dominated” and “female dominated” professions and found that while male dominated fields tended to use more masculine words in job listings, female dominated fields didn’t use more feminine words. </a:t>
            </a:r>
            <a:endParaRPr lang="en-US" b="1" dirty="0"/>
          </a:p>
          <a:p>
            <a:pPr marL="0" indent="0">
              <a:spcBef>
                <a:spcPts val="0"/>
              </a:spcBef>
              <a:buNone/>
              <a:tabLst>
                <a:tab pos="228600" algn="l"/>
                <a:tab pos="457200" algn="l"/>
              </a:tabLst>
            </a:pPr>
            <a:endParaRPr lang="en-US" sz="1800" b="1" dirty="0">
              <a:effectLst/>
              <a:ea typeface="Times New Roman" panose="02020603050405020304" pitchFamily="18" charset="0"/>
            </a:endParaRPr>
          </a:p>
          <a:p>
            <a:pPr marL="0" indent="0">
              <a:spcBef>
                <a:spcPts val="0"/>
              </a:spcBef>
              <a:buNone/>
              <a:tabLst>
                <a:tab pos="228600" algn="l"/>
                <a:tab pos="457200" algn="l"/>
              </a:tabLst>
            </a:pPr>
            <a:r>
              <a:rPr lang="en-US" sz="1800" b="1" dirty="0">
                <a:effectLst/>
                <a:ea typeface="Times New Roman" panose="02020603050405020304" pitchFamily="18" charset="0"/>
              </a:rPr>
              <a:t> Review the gendered word list….discuss impact of language in a job description</a:t>
            </a:r>
            <a:endParaRPr lang="en-US" b="1" dirty="0"/>
          </a:p>
        </p:txBody>
      </p:sp>
    </p:spTree>
    <p:extLst>
      <p:ext uri="{BB962C8B-B14F-4D97-AF65-F5344CB8AC3E}">
        <p14:creationId xmlns:p14="http://schemas.microsoft.com/office/powerpoint/2010/main" val="33022323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41774-C2F7-326C-6FA7-33355594065A}"/>
              </a:ext>
            </a:extLst>
          </p:cNvPr>
          <p:cNvSpPr>
            <a:spLocks noGrp="1"/>
          </p:cNvSpPr>
          <p:nvPr>
            <p:ph type="title"/>
          </p:nvPr>
        </p:nvSpPr>
        <p:spPr/>
        <p:txBody>
          <a:bodyPr/>
          <a:lstStyle/>
          <a:p>
            <a:r>
              <a:rPr lang="en-US" b="1" dirty="0">
                <a:solidFill>
                  <a:schemeClr val="tx1"/>
                </a:solidFill>
              </a:rPr>
              <a:t>Gendered Words</a:t>
            </a:r>
          </a:p>
        </p:txBody>
      </p:sp>
      <p:sp>
        <p:nvSpPr>
          <p:cNvPr id="3" name="Content Placeholder 2">
            <a:extLst>
              <a:ext uri="{FF2B5EF4-FFF2-40B4-BE49-F238E27FC236}">
                <a16:creationId xmlns:a16="http://schemas.microsoft.com/office/drawing/2014/main" id="{6205F844-26C3-2B87-0744-C33B796F6D5F}"/>
              </a:ext>
            </a:extLst>
          </p:cNvPr>
          <p:cNvSpPr>
            <a:spLocks noGrp="1"/>
          </p:cNvSpPr>
          <p:nvPr>
            <p:ph idx="1"/>
          </p:nvPr>
        </p:nvSpPr>
        <p:spPr/>
        <p:txBody>
          <a:bodyPr>
            <a:normAutofit fontScale="85000" lnSpcReduction="20000"/>
          </a:bodyPr>
          <a:lstStyle/>
          <a:p>
            <a:r>
              <a:rPr lang="en-US" sz="1800" b="1" i="1" dirty="0">
                <a:effectLst/>
                <a:latin typeface="CenturyGothic"/>
              </a:rPr>
              <a:t>Masculine-coded words include: </a:t>
            </a:r>
            <a:endParaRPr lang="en-US" b="1" dirty="0"/>
          </a:p>
          <a:p>
            <a:r>
              <a:rPr lang="en-US" sz="1800" b="1" dirty="0">
                <a:effectLst/>
                <a:latin typeface="ArialMT"/>
              </a:rPr>
              <a:t>• </a:t>
            </a:r>
            <a:r>
              <a:rPr lang="en-US" sz="1800" b="1" dirty="0">
                <a:effectLst/>
                <a:latin typeface="CenturyGothic"/>
              </a:rPr>
              <a:t>active</a:t>
            </a:r>
            <a:br>
              <a:rPr lang="en-US" sz="1800" b="1" dirty="0">
                <a:effectLst/>
                <a:latin typeface="CenturyGothic"/>
              </a:rPr>
            </a:br>
            <a:r>
              <a:rPr lang="en-US" sz="1800" b="1" dirty="0">
                <a:effectLst/>
                <a:latin typeface="ArialMT"/>
              </a:rPr>
              <a:t>• </a:t>
            </a:r>
            <a:r>
              <a:rPr lang="en-US" sz="1800" b="1" dirty="0">
                <a:effectLst/>
                <a:latin typeface="CenturyGothic"/>
              </a:rPr>
              <a:t>adventurous </a:t>
            </a:r>
            <a:r>
              <a:rPr lang="en-US" sz="1800" b="1" dirty="0">
                <a:effectLst/>
                <a:latin typeface="ArialMT"/>
              </a:rPr>
              <a:t>• </a:t>
            </a:r>
            <a:r>
              <a:rPr lang="en-US" sz="1800" b="1" dirty="0">
                <a:effectLst/>
                <a:latin typeface="CenturyGothic"/>
              </a:rPr>
              <a:t>challenge</a:t>
            </a:r>
            <a:br>
              <a:rPr lang="en-US" sz="1800" b="1" dirty="0">
                <a:effectLst/>
                <a:latin typeface="CenturyGothic"/>
              </a:rPr>
            </a:br>
            <a:r>
              <a:rPr lang="en-US" sz="1800" b="1" dirty="0">
                <a:effectLst/>
                <a:latin typeface="ArialMT"/>
              </a:rPr>
              <a:t>• </a:t>
            </a:r>
            <a:r>
              <a:rPr lang="en-US" sz="1800" b="1" dirty="0">
                <a:effectLst/>
                <a:latin typeface="CenturyGothic"/>
              </a:rPr>
              <a:t>confident</a:t>
            </a:r>
            <a:br>
              <a:rPr lang="en-US" sz="1800" b="1" dirty="0">
                <a:effectLst/>
                <a:latin typeface="CenturyGothic"/>
              </a:rPr>
            </a:br>
            <a:r>
              <a:rPr lang="en-US" sz="1800" b="1" dirty="0">
                <a:effectLst/>
                <a:latin typeface="ArialMT"/>
              </a:rPr>
              <a:t>• </a:t>
            </a:r>
            <a:r>
              <a:rPr lang="en-US" sz="1800" b="1" dirty="0">
                <a:effectLst/>
                <a:latin typeface="CenturyGothic"/>
              </a:rPr>
              <a:t>decision</a:t>
            </a:r>
            <a:br>
              <a:rPr lang="en-US" sz="1800" b="1" dirty="0">
                <a:effectLst/>
                <a:latin typeface="CenturyGothic"/>
              </a:rPr>
            </a:br>
            <a:r>
              <a:rPr lang="en-US" sz="1800" b="1" dirty="0">
                <a:effectLst/>
                <a:latin typeface="ArialMT"/>
              </a:rPr>
              <a:t>• </a:t>
            </a:r>
            <a:r>
              <a:rPr lang="en-US" sz="1800" b="1" dirty="0">
                <a:effectLst/>
                <a:latin typeface="CenturyGothic"/>
              </a:rPr>
              <a:t>driven</a:t>
            </a:r>
            <a:br>
              <a:rPr lang="en-US" sz="1800" b="1" dirty="0">
                <a:effectLst/>
                <a:latin typeface="CenturyGothic"/>
              </a:rPr>
            </a:br>
            <a:r>
              <a:rPr lang="en-US" sz="1800" b="1" dirty="0">
                <a:effectLst/>
                <a:latin typeface="ArialMT"/>
              </a:rPr>
              <a:t>• </a:t>
            </a:r>
            <a:r>
              <a:rPr lang="en-US" sz="1800" b="1" dirty="0">
                <a:effectLst/>
                <a:latin typeface="CenturyGothic"/>
              </a:rPr>
              <a:t>independent </a:t>
            </a:r>
            <a:r>
              <a:rPr lang="en-US" sz="1800" b="1" dirty="0">
                <a:effectLst/>
                <a:latin typeface="ArialMT"/>
              </a:rPr>
              <a:t>• </a:t>
            </a:r>
            <a:r>
              <a:rPr lang="en-US" sz="1800" b="1" dirty="0">
                <a:effectLst/>
                <a:latin typeface="CenturyGothic"/>
              </a:rPr>
              <a:t>lead</a:t>
            </a:r>
            <a:br>
              <a:rPr lang="en-US" sz="1800" b="1" dirty="0">
                <a:effectLst/>
                <a:latin typeface="CenturyGothic"/>
              </a:rPr>
            </a:br>
            <a:r>
              <a:rPr lang="en-US" sz="1800" b="1" dirty="0">
                <a:effectLst/>
                <a:latin typeface="ArialMT"/>
              </a:rPr>
              <a:t>• </a:t>
            </a:r>
            <a:r>
              <a:rPr lang="en-US" sz="1800" b="1" dirty="0">
                <a:effectLst/>
                <a:latin typeface="CenturyGothic"/>
              </a:rPr>
              <a:t>objective</a:t>
            </a:r>
            <a:br>
              <a:rPr lang="en-US" sz="1800" b="1" dirty="0">
                <a:effectLst/>
                <a:latin typeface="CenturyGothic"/>
              </a:rPr>
            </a:br>
            <a:r>
              <a:rPr lang="en-US" sz="1800" b="1" dirty="0">
                <a:effectLst/>
                <a:latin typeface="ArialMT"/>
              </a:rPr>
              <a:t>• </a:t>
            </a:r>
            <a:r>
              <a:rPr lang="en-US" sz="1800" b="1" dirty="0">
                <a:effectLst/>
                <a:latin typeface="CenturyGothic"/>
              </a:rPr>
              <a:t>opinion </a:t>
            </a:r>
            <a:endParaRPr lang="en-US" b="1" dirty="0"/>
          </a:p>
          <a:p>
            <a:r>
              <a:rPr lang="en-US" sz="1800" b="1" i="1" dirty="0">
                <a:effectLst/>
                <a:latin typeface="CenturyGothic"/>
              </a:rPr>
              <a:t>Feminine-coded words include: </a:t>
            </a:r>
            <a:endParaRPr lang="en-US" b="1" dirty="0"/>
          </a:p>
          <a:p>
            <a:r>
              <a:rPr lang="en-US" sz="1800" b="1" dirty="0">
                <a:effectLst/>
                <a:latin typeface="ArialMT"/>
              </a:rPr>
              <a:t>• </a:t>
            </a:r>
            <a:r>
              <a:rPr lang="en-US" sz="1800" b="1" dirty="0">
                <a:effectLst/>
                <a:latin typeface="CenturyGothic"/>
              </a:rPr>
              <a:t>agree</a:t>
            </a:r>
            <a:br>
              <a:rPr lang="en-US" sz="1800" b="1" dirty="0">
                <a:effectLst/>
                <a:latin typeface="CenturyGothic"/>
              </a:rPr>
            </a:br>
            <a:r>
              <a:rPr lang="en-US" sz="1800" b="1" dirty="0">
                <a:effectLst/>
                <a:latin typeface="ArialMT"/>
              </a:rPr>
              <a:t>• </a:t>
            </a:r>
            <a:r>
              <a:rPr lang="en-US" sz="1800" b="1" dirty="0">
                <a:effectLst/>
                <a:latin typeface="CenturyGothic"/>
              </a:rPr>
              <a:t>commit</a:t>
            </a:r>
            <a:br>
              <a:rPr lang="en-US" sz="1800" b="1" dirty="0">
                <a:effectLst/>
                <a:latin typeface="CenturyGothic"/>
              </a:rPr>
            </a:br>
            <a:r>
              <a:rPr lang="en-US" sz="1800" b="1" dirty="0">
                <a:effectLst/>
                <a:latin typeface="ArialMT"/>
              </a:rPr>
              <a:t>• </a:t>
            </a:r>
            <a:r>
              <a:rPr lang="en-US" sz="1800" b="1" dirty="0">
                <a:effectLst/>
                <a:latin typeface="CenturyGothic"/>
              </a:rPr>
              <a:t>cooperate</a:t>
            </a:r>
            <a:br>
              <a:rPr lang="en-US" sz="1800" b="1" dirty="0">
                <a:effectLst/>
                <a:latin typeface="CenturyGothic"/>
              </a:rPr>
            </a:br>
            <a:r>
              <a:rPr lang="en-US" sz="1800" b="1" dirty="0">
                <a:effectLst/>
                <a:latin typeface="ArialMT"/>
              </a:rPr>
              <a:t>• </a:t>
            </a:r>
            <a:r>
              <a:rPr lang="en-US" sz="1800" b="1" dirty="0">
                <a:effectLst/>
                <a:latin typeface="CenturyGothic"/>
              </a:rPr>
              <a:t>depend</a:t>
            </a:r>
            <a:br>
              <a:rPr lang="en-US" sz="1800" b="1" dirty="0">
                <a:effectLst/>
                <a:latin typeface="CenturyGothic"/>
              </a:rPr>
            </a:br>
            <a:r>
              <a:rPr lang="en-US" sz="1800" b="1" dirty="0">
                <a:effectLst/>
                <a:latin typeface="ArialMT"/>
              </a:rPr>
              <a:t>• </a:t>
            </a:r>
            <a:r>
              <a:rPr lang="en-US" sz="1800" b="1" dirty="0">
                <a:effectLst/>
                <a:latin typeface="CenturyGothic"/>
              </a:rPr>
              <a:t>honest</a:t>
            </a:r>
            <a:br>
              <a:rPr lang="en-US" sz="1800" b="1" dirty="0">
                <a:effectLst/>
                <a:latin typeface="CenturyGothic"/>
              </a:rPr>
            </a:br>
            <a:r>
              <a:rPr lang="en-US" sz="1800" b="1" dirty="0">
                <a:effectLst/>
                <a:latin typeface="ArialMT"/>
              </a:rPr>
              <a:t>• </a:t>
            </a:r>
            <a:r>
              <a:rPr lang="en-US" sz="1800" b="1" dirty="0">
                <a:effectLst/>
                <a:latin typeface="CenturyGothic"/>
              </a:rPr>
              <a:t>interpersonal </a:t>
            </a:r>
            <a:r>
              <a:rPr lang="en-US" sz="1800" b="1" dirty="0">
                <a:effectLst/>
                <a:latin typeface="ArialMT"/>
              </a:rPr>
              <a:t>• </a:t>
            </a:r>
            <a:r>
              <a:rPr lang="en-US" sz="1800" b="1" dirty="0">
                <a:effectLst/>
                <a:latin typeface="CenturyGothic"/>
              </a:rPr>
              <a:t>loyal</a:t>
            </a:r>
            <a:br>
              <a:rPr lang="en-US" sz="1800" b="1" dirty="0">
                <a:effectLst/>
                <a:latin typeface="CenturyGothic"/>
              </a:rPr>
            </a:br>
            <a:r>
              <a:rPr lang="en-US" sz="1800" b="1" dirty="0">
                <a:effectLst/>
                <a:latin typeface="ArialMT"/>
              </a:rPr>
              <a:t>• </a:t>
            </a:r>
            <a:r>
              <a:rPr lang="en-US" sz="1800" b="1" dirty="0">
                <a:effectLst/>
                <a:latin typeface="CenturyGothic"/>
              </a:rPr>
              <a:t>support</a:t>
            </a:r>
            <a:br>
              <a:rPr lang="en-US" sz="1800" b="1" dirty="0">
                <a:effectLst/>
                <a:latin typeface="CenturyGothic"/>
              </a:rPr>
            </a:br>
            <a:r>
              <a:rPr lang="en-US" sz="1800" b="1" dirty="0">
                <a:effectLst/>
                <a:latin typeface="ArialMT"/>
              </a:rPr>
              <a:t>• </a:t>
            </a:r>
            <a:r>
              <a:rPr lang="en-US" sz="1800" b="1" dirty="0">
                <a:effectLst/>
                <a:latin typeface="CenturyGothic"/>
              </a:rPr>
              <a:t>together</a:t>
            </a:r>
            <a:br>
              <a:rPr lang="en-US" sz="1800" b="1" dirty="0">
                <a:effectLst/>
                <a:latin typeface="CenturyGothic"/>
              </a:rPr>
            </a:br>
            <a:r>
              <a:rPr lang="en-US" sz="1800" b="1" dirty="0">
                <a:effectLst/>
                <a:latin typeface="ArialMT"/>
              </a:rPr>
              <a:t>• </a:t>
            </a:r>
            <a:r>
              <a:rPr lang="en-US" sz="1800" b="1" dirty="0">
                <a:effectLst/>
                <a:latin typeface="CenturyGothic"/>
              </a:rPr>
              <a:t>understand </a:t>
            </a:r>
            <a:endParaRPr lang="en-US" b="1" dirty="0"/>
          </a:p>
          <a:p>
            <a:endParaRPr lang="en-US" dirty="0"/>
          </a:p>
        </p:txBody>
      </p:sp>
    </p:spTree>
    <p:extLst>
      <p:ext uri="{BB962C8B-B14F-4D97-AF65-F5344CB8AC3E}">
        <p14:creationId xmlns:p14="http://schemas.microsoft.com/office/powerpoint/2010/main" val="4727929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E6071-B6C6-6195-3542-6199AFD8B4F2}"/>
              </a:ext>
            </a:extLst>
          </p:cNvPr>
          <p:cNvSpPr>
            <a:spLocks noGrp="1"/>
          </p:cNvSpPr>
          <p:nvPr>
            <p:ph type="title"/>
          </p:nvPr>
        </p:nvSpPr>
        <p:spPr/>
        <p:txBody>
          <a:bodyPr/>
          <a:lstStyle/>
          <a:p>
            <a:r>
              <a:rPr lang="en-US" b="1">
                <a:solidFill>
                  <a:schemeClr val="tx1"/>
                </a:solidFill>
              </a:rPr>
              <a:t>Hiring Practices</a:t>
            </a:r>
            <a:br>
              <a:rPr lang="en-US" b="1">
                <a:solidFill>
                  <a:schemeClr val="tx1"/>
                </a:solidFill>
              </a:rPr>
            </a:br>
            <a:r>
              <a:rPr lang="en-US" b="1">
                <a:solidFill>
                  <a:schemeClr val="tx1"/>
                </a:solidFill>
              </a:rPr>
              <a:t>Exercise</a:t>
            </a:r>
            <a:br>
              <a:rPr lang="en-US" b="1">
                <a:solidFill>
                  <a:schemeClr val="tx1"/>
                </a:solidFill>
              </a:rPr>
            </a:br>
            <a:r>
              <a:rPr lang="en-US" b="1">
                <a:solidFill>
                  <a:schemeClr val="tx1"/>
                </a:solidFill>
              </a:rPr>
              <a:t>(2)</a:t>
            </a:r>
          </a:p>
        </p:txBody>
      </p:sp>
      <p:sp>
        <p:nvSpPr>
          <p:cNvPr id="3" name="Content Placeholder 2">
            <a:extLst>
              <a:ext uri="{FF2B5EF4-FFF2-40B4-BE49-F238E27FC236}">
                <a16:creationId xmlns:a16="http://schemas.microsoft.com/office/drawing/2014/main" id="{C46F7C28-6810-3805-64EA-93E13260905E}"/>
              </a:ext>
            </a:extLst>
          </p:cNvPr>
          <p:cNvSpPr>
            <a:spLocks noGrp="1"/>
          </p:cNvSpPr>
          <p:nvPr>
            <p:ph idx="1"/>
          </p:nvPr>
        </p:nvSpPr>
        <p:spPr/>
        <p:txBody>
          <a:bodyPr>
            <a:normAutofit/>
          </a:bodyPr>
          <a:lstStyle/>
          <a:p>
            <a:pPr eaLnBrk="1" hangingPunct="1"/>
            <a:r>
              <a:rPr lang="en-US" altLang="en-US" sz="1800" dirty="0">
                <a:ea typeface="ＭＳ Ｐゴシック" panose="020B0600070205080204" pitchFamily="34" charset="-128"/>
              </a:rPr>
              <a:t>Discuss  how you would communicate the importance of diversity training to your team?  How would you present this "new" kind of training to employees who are only used to safety-type training? What are barriers and challenges?  What benefits could participants reap?  How would the organization benefit from the training?</a:t>
            </a:r>
          </a:p>
          <a:p>
            <a:endParaRPr lang="en-US" dirty="0"/>
          </a:p>
        </p:txBody>
      </p:sp>
    </p:spTree>
    <p:extLst>
      <p:ext uri="{BB962C8B-B14F-4D97-AF65-F5344CB8AC3E}">
        <p14:creationId xmlns:p14="http://schemas.microsoft.com/office/powerpoint/2010/main" val="42899218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5B901-C70A-F404-54F2-971A05312625}"/>
              </a:ext>
            </a:extLst>
          </p:cNvPr>
          <p:cNvSpPr>
            <a:spLocks noGrp="1"/>
          </p:cNvSpPr>
          <p:nvPr>
            <p:ph type="title"/>
          </p:nvPr>
        </p:nvSpPr>
        <p:spPr/>
        <p:txBody>
          <a:bodyPr/>
          <a:lstStyle/>
          <a:p>
            <a:r>
              <a:rPr lang="en-US" b="1" dirty="0">
                <a:solidFill>
                  <a:schemeClr val="tx1"/>
                </a:solidFill>
              </a:rPr>
              <a:t>Additional Resources</a:t>
            </a:r>
          </a:p>
        </p:txBody>
      </p:sp>
      <p:sp>
        <p:nvSpPr>
          <p:cNvPr id="3" name="Content Placeholder 2">
            <a:extLst>
              <a:ext uri="{FF2B5EF4-FFF2-40B4-BE49-F238E27FC236}">
                <a16:creationId xmlns:a16="http://schemas.microsoft.com/office/drawing/2014/main" id="{FD5D8D5F-0627-CCBB-CF7C-8349E07B346A}"/>
              </a:ext>
            </a:extLst>
          </p:cNvPr>
          <p:cNvSpPr>
            <a:spLocks noGrp="1"/>
          </p:cNvSpPr>
          <p:nvPr>
            <p:ph idx="1"/>
          </p:nvPr>
        </p:nvSpPr>
        <p:spPr/>
        <p:txBody>
          <a:bodyPr/>
          <a:lstStyle/>
          <a:p>
            <a:r>
              <a:rPr lang="en-US" dirty="0" err="1"/>
              <a:t>Steinpreis</a:t>
            </a:r>
            <a:r>
              <a:rPr lang="en-US" dirty="0"/>
              <a:t>, R.E., K.A. Anders, and D. </a:t>
            </a:r>
            <a:r>
              <a:rPr lang="en-US" dirty="0" err="1"/>
              <a:t>Ritzke</a:t>
            </a:r>
            <a:r>
              <a:rPr lang="en-US" dirty="0"/>
              <a:t>. “The Impact of Gender on the Review of the Curricula Vitae of Job Applicants and Tenure Candidates: A National Empirical Study.” </a:t>
            </a:r>
            <a:r>
              <a:rPr lang="en-US" i="1" dirty="0"/>
              <a:t>Sex Roles </a:t>
            </a:r>
            <a:r>
              <a:rPr lang="en-US" dirty="0"/>
              <a:t>41 (1999): 509-528. </a:t>
            </a:r>
          </a:p>
          <a:p>
            <a:r>
              <a:rPr lang="en-US" dirty="0" err="1"/>
              <a:t>Oconnell</a:t>
            </a:r>
            <a:r>
              <a:rPr lang="en-US" dirty="0"/>
              <a:t>, S., K. </a:t>
            </a:r>
            <a:r>
              <a:rPr lang="en-US" dirty="0" err="1"/>
              <a:t>Dutt</a:t>
            </a:r>
            <a:r>
              <a:rPr lang="en-US" dirty="0"/>
              <a:t> and M, Holmes. “Hiring A Diverse Faculty.” Women in Geoscience: Practical, Positive Practices Toward Parity. American Geophysical Union and John </a:t>
            </a:r>
            <a:r>
              <a:rPr lang="en-US" dirty="0" err="1"/>
              <a:t>Wiiley</a:t>
            </a:r>
            <a:r>
              <a:rPr lang="en-US" dirty="0"/>
              <a:t> &amp; Sons, Inc (2015). Chapter 10, 95-107.</a:t>
            </a:r>
          </a:p>
        </p:txBody>
      </p:sp>
    </p:spTree>
    <p:extLst>
      <p:ext uri="{BB962C8B-B14F-4D97-AF65-F5344CB8AC3E}">
        <p14:creationId xmlns:p14="http://schemas.microsoft.com/office/powerpoint/2010/main" val="2563443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007B1-6E04-5912-0BE2-D4369AF5C15E}"/>
              </a:ext>
            </a:extLst>
          </p:cNvPr>
          <p:cNvSpPr>
            <a:spLocks noGrp="1"/>
          </p:cNvSpPr>
          <p:nvPr>
            <p:ph type="title"/>
          </p:nvPr>
        </p:nvSpPr>
        <p:spPr/>
        <p:txBody>
          <a:bodyPr/>
          <a:lstStyle/>
          <a:p>
            <a:r>
              <a:rPr lang="en-US" sz="4000" b="1" dirty="0">
                <a:solidFill>
                  <a:schemeClr val="tx1"/>
                </a:solidFill>
              </a:rPr>
              <a:t>Diversity, Equity and Inclusion Hiring Practices</a:t>
            </a:r>
            <a:endParaRPr lang="en-US" dirty="0"/>
          </a:p>
        </p:txBody>
      </p:sp>
      <p:sp>
        <p:nvSpPr>
          <p:cNvPr id="3" name="Content Placeholder 2">
            <a:extLst>
              <a:ext uri="{FF2B5EF4-FFF2-40B4-BE49-F238E27FC236}">
                <a16:creationId xmlns:a16="http://schemas.microsoft.com/office/drawing/2014/main" id="{DFE6D42A-A834-1165-3BC4-238D8E6F8FE3}"/>
              </a:ext>
            </a:extLst>
          </p:cNvPr>
          <p:cNvSpPr>
            <a:spLocks noGrp="1"/>
          </p:cNvSpPr>
          <p:nvPr>
            <p:ph idx="1"/>
          </p:nvPr>
        </p:nvSpPr>
        <p:spPr/>
        <p:txBody>
          <a:bodyPr>
            <a:normAutofit/>
          </a:bodyPr>
          <a:lstStyle/>
          <a:p>
            <a:r>
              <a:rPr lang="en-US" sz="2400" b="1" dirty="0">
                <a:effectLst/>
              </a:rPr>
              <a:t>How does your academic department traditionally conduct searches? What is the process? Is the current process working? </a:t>
            </a:r>
          </a:p>
          <a:p>
            <a:r>
              <a:rPr lang="en-US" sz="2400" b="1" dirty="0"/>
              <a:t>Why? Why Not</a:t>
            </a:r>
            <a:r>
              <a:rPr lang="en-US" sz="2800" b="1" dirty="0"/>
              <a:t>? </a:t>
            </a:r>
          </a:p>
        </p:txBody>
      </p:sp>
    </p:spTree>
    <p:extLst>
      <p:ext uri="{BB962C8B-B14F-4D97-AF65-F5344CB8AC3E}">
        <p14:creationId xmlns:p14="http://schemas.microsoft.com/office/powerpoint/2010/main" val="1150899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599AC-A5D8-7A73-0C37-2C46D62E162B}"/>
              </a:ext>
            </a:extLst>
          </p:cNvPr>
          <p:cNvSpPr>
            <a:spLocks noGrp="1"/>
          </p:cNvSpPr>
          <p:nvPr>
            <p:ph type="title"/>
          </p:nvPr>
        </p:nvSpPr>
        <p:spPr/>
        <p:txBody>
          <a:bodyPr/>
          <a:lstStyle/>
          <a:p>
            <a:r>
              <a:rPr lang="en-US" b="1" dirty="0">
                <a:solidFill>
                  <a:schemeClr val="tx1"/>
                </a:solidFill>
              </a:rPr>
              <a:t>What is Diversity? </a:t>
            </a:r>
          </a:p>
        </p:txBody>
      </p:sp>
      <p:sp>
        <p:nvSpPr>
          <p:cNvPr id="3" name="Content Placeholder 2">
            <a:extLst>
              <a:ext uri="{FF2B5EF4-FFF2-40B4-BE49-F238E27FC236}">
                <a16:creationId xmlns:a16="http://schemas.microsoft.com/office/drawing/2014/main" id="{BA1C14CE-FCE3-B560-62FD-8FD0F60ECC0A}"/>
              </a:ext>
            </a:extLst>
          </p:cNvPr>
          <p:cNvSpPr>
            <a:spLocks noGrp="1"/>
          </p:cNvSpPr>
          <p:nvPr>
            <p:ph idx="1"/>
          </p:nvPr>
        </p:nvSpPr>
        <p:spPr>
          <a:xfrm>
            <a:off x="5118447" y="487680"/>
            <a:ext cx="6281873" cy="5564128"/>
          </a:xfrm>
        </p:spPr>
        <p:txBody>
          <a:bodyPr>
            <a:normAutofit/>
          </a:bodyPr>
          <a:lstStyle/>
          <a:p>
            <a:pPr marL="0" indent="0">
              <a:buNone/>
            </a:pPr>
            <a:r>
              <a:rPr lang="en-US" b="1" dirty="0"/>
              <a:t>The President’s Commission on Diversity and Inclusion definitions</a:t>
            </a:r>
            <a:r>
              <a:rPr lang="en-US" dirty="0"/>
              <a:t>:</a:t>
            </a:r>
          </a:p>
          <a:p>
            <a:pPr marL="0" indent="0">
              <a:buNone/>
            </a:pPr>
            <a:endParaRPr lang="en-US" dirty="0"/>
          </a:p>
          <a:p>
            <a:r>
              <a:rPr lang="en-US" sz="1800" b="1" dirty="0"/>
              <a:t>Diversity:</a:t>
            </a:r>
            <a:r>
              <a:rPr lang="en-US" sz="1800" dirty="0"/>
              <a:t> </a:t>
            </a:r>
            <a:r>
              <a:rPr lang="en-US" sz="1800" b="1" dirty="0"/>
              <a:t>Addresses and acknowledges individual differences </a:t>
            </a:r>
          </a:p>
          <a:p>
            <a:r>
              <a:rPr lang="en-US" sz="1800" b="1" dirty="0"/>
              <a:t>such as personality and life experiences as well as group identities of race and ethnicity,</a:t>
            </a:r>
          </a:p>
          <a:p>
            <a:r>
              <a:rPr lang="en-US" sz="1800" b="1" dirty="0"/>
              <a:t> gender and gender identity, sexual orientation, socioeconomic status, </a:t>
            </a:r>
          </a:p>
          <a:p>
            <a:r>
              <a:rPr lang="en-US" sz="1800" b="1" dirty="0"/>
              <a:t>language, culture, national origin, religious beliefs and identity, age, disability status, and political perspective.</a:t>
            </a:r>
          </a:p>
          <a:p>
            <a:endParaRPr lang="en-US" b="1" dirty="0"/>
          </a:p>
          <a:p>
            <a:endParaRPr lang="en-US" dirty="0"/>
          </a:p>
          <a:p>
            <a:endParaRPr lang="en-US" dirty="0"/>
          </a:p>
        </p:txBody>
      </p:sp>
    </p:spTree>
    <p:extLst>
      <p:ext uri="{BB962C8B-B14F-4D97-AF65-F5344CB8AC3E}">
        <p14:creationId xmlns:p14="http://schemas.microsoft.com/office/powerpoint/2010/main" val="4027255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EE9D9-B203-D82B-9069-BD13619EA8DD}"/>
              </a:ext>
            </a:extLst>
          </p:cNvPr>
          <p:cNvSpPr>
            <a:spLocks noGrp="1"/>
          </p:cNvSpPr>
          <p:nvPr>
            <p:ph type="title"/>
          </p:nvPr>
        </p:nvSpPr>
        <p:spPr/>
        <p:txBody>
          <a:bodyPr/>
          <a:lstStyle/>
          <a:p>
            <a:r>
              <a:rPr lang="en-US" b="1" dirty="0">
                <a:solidFill>
                  <a:schemeClr val="tx1"/>
                </a:solidFill>
              </a:rPr>
              <a:t>What is Equity? </a:t>
            </a:r>
          </a:p>
        </p:txBody>
      </p:sp>
      <p:sp>
        <p:nvSpPr>
          <p:cNvPr id="3" name="Content Placeholder 2">
            <a:extLst>
              <a:ext uri="{FF2B5EF4-FFF2-40B4-BE49-F238E27FC236}">
                <a16:creationId xmlns:a16="http://schemas.microsoft.com/office/drawing/2014/main" id="{4A14A763-A346-C3E2-687D-C1449C258583}"/>
              </a:ext>
            </a:extLst>
          </p:cNvPr>
          <p:cNvSpPr>
            <a:spLocks noGrp="1"/>
          </p:cNvSpPr>
          <p:nvPr>
            <p:ph idx="1"/>
          </p:nvPr>
        </p:nvSpPr>
        <p:spPr/>
        <p:txBody>
          <a:bodyPr>
            <a:normAutofit/>
          </a:bodyPr>
          <a:lstStyle/>
          <a:p>
            <a:pPr marL="0" indent="0">
              <a:buNone/>
            </a:pPr>
            <a:r>
              <a:rPr lang="en-US" b="1" dirty="0"/>
              <a:t>The President’s Commission on Diversity and Inclusion definitions</a:t>
            </a:r>
            <a:r>
              <a:rPr lang="en-US" dirty="0"/>
              <a:t>:</a:t>
            </a:r>
          </a:p>
          <a:p>
            <a:endParaRPr lang="en-US" b="1" dirty="0"/>
          </a:p>
          <a:p>
            <a:r>
              <a:rPr lang="en-US" sz="1800" b="1" dirty="0"/>
              <a:t>Equity:</a:t>
            </a:r>
            <a:r>
              <a:rPr lang="en-US" sz="1800" dirty="0"/>
              <a:t> </a:t>
            </a:r>
            <a:r>
              <a:rPr lang="en-US" sz="1800" b="1" dirty="0"/>
              <a:t> The purposeful creation of opportunities and resources </a:t>
            </a:r>
          </a:p>
          <a:p>
            <a:r>
              <a:rPr lang="en-US" sz="1800" b="1" dirty="0"/>
              <a:t>to remediate the differential impact of policies, practices, and structures on diverse persons,</a:t>
            </a:r>
          </a:p>
          <a:p>
            <a:r>
              <a:rPr lang="en-US" sz="1800" b="1" dirty="0"/>
              <a:t> promote justice, impartiality and fairness within the procedures, processes, and distribution of resources by the institution, and </a:t>
            </a:r>
          </a:p>
          <a:p>
            <a:r>
              <a:rPr lang="en-US" sz="1800" b="1" dirty="0"/>
              <a:t>actively challenge and respond to bias, discrimination, and harassment.</a:t>
            </a:r>
          </a:p>
          <a:p>
            <a:pPr marL="0" indent="0">
              <a:buNone/>
            </a:pPr>
            <a:endParaRPr lang="en-US" dirty="0"/>
          </a:p>
        </p:txBody>
      </p:sp>
    </p:spTree>
    <p:extLst>
      <p:ext uri="{BB962C8B-B14F-4D97-AF65-F5344CB8AC3E}">
        <p14:creationId xmlns:p14="http://schemas.microsoft.com/office/powerpoint/2010/main" val="3082756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2EC1D-FB9D-91AE-D3DC-43F132D29371}"/>
              </a:ext>
            </a:extLst>
          </p:cNvPr>
          <p:cNvSpPr>
            <a:spLocks noGrp="1"/>
          </p:cNvSpPr>
          <p:nvPr>
            <p:ph type="title"/>
          </p:nvPr>
        </p:nvSpPr>
        <p:spPr/>
        <p:txBody>
          <a:bodyPr/>
          <a:lstStyle/>
          <a:p>
            <a:r>
              <a:rPr lang="en-US" b="1" dirty="0">
                <a:solidFill>
                  <a:schemeClr val="tx1"/>
                </a:solidFill>
              </a:rPr>
              <a:t>What is Inclusion?</a:t>
            </a:r>
            <a:r>
              <a:rPr lang="en-US" b="1" dirty="0"/>
              <a:t> </a:t>
            </a:r>
          </a:p>
        </p:txBody>
      </p:sp>
      <p:sp>
        <p:nvSpPr>
          <p:cNvPr id="3" name="Content Placeholder 2">
            <a:extLst>
              <a:ext uri="{FF2B5EF4-FFF2-40B4-BE49-F238E27FC236}">
                <a16:creationId xmlns:a16="http://schemas.microsoft.com/office/drawing/2014/main" id="{53FFFFD9-7F40-7003-C9D5-0CF8E6EE7531}"/>
              </a:ext>
            </a:extLst>
          </p:cNvPr>
          <p:cNvSpPr>
            <a:spLocks noGrp="1"/>
          </p:cNvSpPr>
          <p:nvPr>
            <p:ph idx="1"/>
          </p:nvPr>
        </p:nvSpPr>
        <p:spPr/>
        <p:txBody>
          <a:bodyPr>
            <a:normAutofit/>
          </a:bodyPr>
          <a:lstStyle/>
          <a:p>
            <a:pPr marL="0" indent="0">
              <a:buNone/>
            </a:pPr>
            <a:r>
              <a:rPr lang="en-US" b="1" dirty="0"/>
              <a:t>The President’s Commission on Diversity and Inclusion definitions</a:t>
            </a:r>
            <a:r>
              <a:rPr lang="en-US" dirty="0"/>
              <a:t>:</a:t>
            </a:r>
          </a:p>
          <a:p>
            <a:pPr marL="0" indent="0">
              <a:buNone/>
            </a:pPr>
            <a:endParaRPr lang="en-US" b="1" dirty="0"/>
          </a:p>
          <a:p>
            <a:r>
              <a:rPr lang="en-US" sz="1800" b="1" dirty="0"/>
              <a:t>Inclusion:</a:t>
            </a:r>
            <a:r>
              <a:rPr lang="en-US" sz="1800" dirty="0"/>
              <a:t> </a:t>
            </a:r>
            <a:r>
              <a:rPr lang="en-US" sz="1800" b="1" dirty="0"/>
              <a:t>Deliberate and intentional efforts to ensure a community where diverse individuals</a:t>
            </a:r>
          </a:p>
          <a:p>
            <a:r>
              <a:rPr lang="en-US" sz="1800" b="1" dirty="0"/>
              <a:t> are able to participate fully in the decision-making processes, </a:t>
            </a:r>
          </a:p>
          <a:p>
            <a:r>
              <a:rPr lang="en-US" sz="1800" b="1" dirty="0"/>
              <a:t>different perspectives are heard respectfully, and </a:t>
            </a:r>
          </a:p>
          <a:p>
            <a:r>
              <a:rPr lang="en-US" sz="1800" b="1" dirty="0"/>
              <a:t>members have a sense of belonging.</a:t>
            </a:r>
          </a:p>
          <a:p>
            <a:endParaRPr lang="en-US" dirty="0"/>
          </a:p>
        </p:txBody>
      </p:sp>
    </p:spTree>
    <p:extLst>
      <p:ext uri="{BB962C8B-B14F-4D97-AF65-F5344CB8AC3E}">
        <p14:creationId xmlns:p14="http://schemas.microsoft.com/office/powerpoint/2010/main" val="685044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7303B-BC8D-70F1-79CE-921A3026AB15}"/>
              </a:ext>
            </a:extLst>
          </p:cNvPr>
          <p:cNvSpPr>
            <a:spLocks noGrp="1"/>
          </p:cNvSpPr>
          <p:nvPr>
            <p:ph type="title"/>
          </p:nvPr>
        </p:nvSpPr>
        <p:spPr/>
        <p:txBody>
          <a:bodyPr>
            <a:normAutofit fontScale="90000"/>
          </a:bodyPr>
          <a:lstStyle/>
          <a:p>
            <a:r>
              <a:rPr lang="en-US" b="1" dirty="0">
                <a:solidFill>
                  <a:schemeClr val="tx1"/>
                </a:solidFill>
              </a:rPr>
              <a:t>EMU Human Resources Diversity Statement</a:t>
            </a:r>
            <a:r>
              <a:rPr lang="en-US" b="1" dirty="0"/>
              <a:t/>
            </a:r>
            <a:br>
              <a:rPr lang="en-US" b="1" dirty="0"/>
            </a:br>
            <a:endParaRPr lang="en-US" b="1" dirty="0"/>
          </a:p>
        </p:txBody>
      </p:sp>
      <p:sp>
        <p:nvSpPr>
          <p:cNvPr id="3" name="Content Placeholder 2">
            <a:extLst>
              <a:ext uri="{FF2B5EF4-FFF2-40B4-BE49-F238E27FC236}">
                <a16:creationId xmlns:a16="http://schemas.microsoft.com/office/drawing/2014/main" id="{2F4FBEE2-2FC3-C50A-7696-D9885ACC2AB0}"/>
              </a:ext>
            </a:extLst>
          </p:cNvPr>
          <p:cNvSpPr>
            <a:spLocks noGrp="1"/>
          </p:cNvSpPr>
          <p:nvPr>
            <p:ph idx="1"/>
          </p:nvPr>
        </p:nvSpPr>
        <p:spPr/>
        <p:txBody>
          <a:bodyPr>
            <a:normAutofit/>
          </a:bodyPr>
          <a:lstStyle/>
          <a:p>
            <a:pPr marL="0" indent="0">
              <a:buNone/>
            </a:pPr>
            <a:r>
              <a:rPr lang="en-US" b="1" dirty="0"/>
              <a:t>Diversity Statement:</a:t>
            </a:r>
          </a:p>
          <a:p>
            <a:r>
              <a:rPr lang="en-US" b="1" dirty="0"/>
              <a:t>EMU provides a collaborative, welcoming and supportive culture: </a:t>
            </a:r>
          </a:p>
          <a:p>
            <a:r>
              <a:rPr lang="en-US" b="1" dirty="0"/>
              <a:t>Where differing ideas, behaviors and backgrounds contribute to the educational experience that includes a global and multicultural perspective enhancing the individual, society and the world.</a:t>
            </a:r>
          </a:p>
          <a:p>
            <a:endParaRPr lang="en-US" dirty="0"/>
          </a:p>
        </p:txBody>
      </p:sp>
    </p:spTree>
    <p:extLst>
      <p:ext uri="{BB962C8B-B14F-4D97-AF65-F5344CB8AC3E}">
        <p14:creationId xmlns:p14="http://schemas.microsoft.com/office/powerpoint/2010/main" val="28860391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3F5C6-EFB1-5CBC-DBF3-9D5B571AD226}"/>
              </a:ext>
            </a:extLst>
          </p:cNvPr>
          <p:cNvSpPr>
            <a:spLocks noGrp="1"/>
          </p:cNvSpPr>
          <p:nvPr>
            <p:ph type="title"/>
          </p:nvPr>
        </p:nvSpPr>
        <p:spPr/>
        <p:txBody>
          <a:bodyPr/>
          <a:lstStyle/>
          <a:p>
            <a:r>
              <a:rPr lang="en-US" b="1" dirty="0">
                <a:solidFill>
                  <a:schemeClr val="tx1"/>
                </a:solidFill>
              </a:rPr>
              <a:t>Hiring Practices Objectives</a:t>
            </a:r>
          </a:p>
        </p:txBody>
      </p:sp>
      <p:sp>
        <p:nvSpPr>
          <p:cNvPr id="3" name="Content Placeholder 2">
            <a:extLst>
              <a:ext uri="{FF2B5EF4-FFF2-40B4-BE49-F238E27FC236}">
                <a16:creationId xmlns:a16="http://schemas.microsoft.com/office/drawing/2014/main" id="{9AF399E4-40C1-47AF-CC50-E53FBBA8F335}"/>
              </a:ext>
            </a:extLst>
          </p:cNvPr>
          <p:cNvSpPr>
            <a:spLocks noGrp="1"/>
          </p:cNvSpPr>
          <p:nvPr>
            <p:ph idx="1"/>
          </p:nvPr>
        </p:nvSpPr>
        <p:spPr/>
        <p:txBody>
          <a:bodyPr>
            <a:normAutofit/>
          </a:bodyPr>
          <a:lstStyle/>
          <a:p>
            <a:r>
              <a:rPr lang="en-US" sz="2400" b="1" dirty="0"/>
              <a:t>Best Practices for hiring a diverse candidate pool</a:t>
            </a:r>
          </a:p>
          <a:p>
            <a:pPr lvl="0"/>
            <a:r>
              <a:rPr lang="en-US" sz="2400" b="1" dirty="0"/>
              <a:t>Implicit bias and hiring practices</a:t>
            </a:r>
          </a:p>
          <a:p>
            <a:pPr lvl="0"/>
            <a:r>
              <a:rPr lang="en-US" sz="2400" b="1" dirty="0"/>
              <a:t>Be Inclusive</a:t>
            </a:r>
          </a:p>
          <a:p>
            <a:pPr lvl="0"/>
            <a:r>
              <a:rPr lang="en-US" sz="2400" b="1" dirty="0"/>
              <a:t>Additional DEI Hiring Resources </a:t>
            </a:r>
          </a:p>
          <a:p>
            <a:pPr marL="0" indent="0">
              <a:buNone/>
            </a:pPr>
            <a:r>
              <a:rPr lang="en-US" sz="2400" b="1" dirty="0"/>
              <a:t> </a:t>
            </a:r>
          </a:p>
          <a:p>
            <a:endParaRPr lang="en-US" dirty="0"/>
          </a:p>
        </p:txBody>
      </p:sp>
    </p:spTree>
    <p:extLst>
      <p:ext uri="{BB962C8B-B14F-4D97-AF65-F5344CB8AC3E}">
        <p14:creationId xmlns:p14="http://schemas.microsoft.com/office/powerpoint/2010/main" val="35307140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EE418-C965-6845-3BA3-D1FBA263FA02}"/>
              </a:ext>
            </a:extLst>
          </p:cNvPr>
          <p:cNvSpPr>
            <a:spLocks noGrp="1"/>
          </p:cNvSpPr>
          <p:nvPr>
            <p:ph type="title"/>
          </p:nvPr>
        </p:nvSpPr>
        <p:spPr/>
        <p:txBody>
          <a:bodyPr/>
          <a:lstStyle/>
          <a:p>
            <a:r>
              <a:rPr lang="en-US" b="1" dirty="0">
                <a:solidFill>
                  <a:schemeClr val="tx1"/>
                </a:solidFill>
              </a:rPr>
              <a:t>What is implicit Bias?</a:t>
            </a:r>
          </a:p>
        </p:txBody>
      </p:sp>
      <p:sp>
        <p:nvSpPr>
          <p:cNvPr id="3" name="Content Placeholder 2">
            <a:extLst>
              <a:ext uri="{FF2B5EF4-FFF2-40B4-BE49-F238E27FC236}">
                <a16:creationId xmlns:a16="http://schemas.microsoft.com/office/drawing/2014/main" id="{8AF694E2-2292-EBE6-8A16-BB66139B0145}"/>
              </a:ext>
            </a:extLst>
          </p:cNvPr>
          <p:cNvSpPr>
            <a:spLocks noGrp="1"/>
          </p:cNvSpPr>
          <p:nvPr>
            <p:ph idx="1"/>
          </p:nvPr>
        </p:nvSpPr>
        <p:spPr>
          <a:xfrm>
            <a:off x="5105400" y="1494263"/>
            <a:ext cx="5791197" cy="4381605"/>
          </a:xfrm>
        </p:spPr>
        <p:txBody>
          <a:bodyPr>
            <a:normAutofit fontScale="85000" lnSpcReduction="10000"/>
          </a:bodyPr>
          <a:lstStyle/>
          <a:p>
            <a:r>
              <a:rPr lang="en-US" b="1" dirty="0"/>
              <a:t>Thoughts and feelings are “implicit” if we are unaware of them or mistaken about their nature. </a:t>
            </a:r>
          </a:p>
          <a:p>
            <a:r>
              <a:rPr lang="en-US" b="1" dirty="0"/>
              <a:t>We have a bias when, rather than being neutral, we have a preference for (or aversion to) a person or group of people. </a:t>
            </a:r>
          </a:p>
          <a:p>
            <a:r>
              <a:rPr lang="en-US" b="1" dirty="0"/>
              <a:t>Thus, we use the term “implicit bias” to describe when we have attitudes towards people or associate stereotypes with them without our conscious knowledge. </a:t>
            </a:r>
          </a:p>
          <a:p>
            <a:r>
              <a:rPr lang="en-US" b="1" dirty="0"/>
              <a:t>A fairly commonplace example of this is seen in studies that show that white people will frequently associate criminality with black people without even realizing they’re doing it.</a:t>
            </a:r>
          </a:p>
          <a:p>
            <a:r>
              <a:rPr lang="en-US" b="1" dirty="0"/>
              <a:t>Perception Institute, Research, Representation. Reality.. https://</a:t>
            </a:r>
            <a:r>
              <a:rPr lang="en-US" b="1" dirty="0" err="1"/>
              <a:t>perception.org</a:t>
            </a:r>
            <a:r>
              <a:rPr lang="en-US" b="1" dirty="0"/>
              <a:t>/research/implicit-bias/</a:t>
            </a:r>
          </a:p>
        </p:txBody>
      </p:sp>
    </p:spTree>
    <p:extLst>
      <p:ext uri="{BB962C8B-B14F-4D97-AF65-F5344CB8AC3E}">
        <p14:creationId xmlns:p14="http://schemas.microsoft.com/office/powerpoint/2010/main" val="2315243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F745D-6E1D-7C7E-C8CA-B29E34189FFB}"/>
              </a:ext>
            </a:extLst>
          </p:cNvPr>
          <p:cNvSpPr>
            <a:spLocks noGrp="1"/>
          </p:cNvSpPr>
          <p:nvPr>
            <p:ph type="title"/>
          </p:nvPr>
        </p:nvSpPr>
        <p:spPr/>
        <p:txBody>
          <a:bodyPr>
            <a:normAutofit/>
          </a:bodyPr>
          <a:lstStyle/>
          <a:p>
            <a:r>
              <a:rPr lang="en-US" b="1">
                <a:solidFill>
                  <a:schemeClr val="tx1"/>
                </a:solidFill>
              </a:rPr>
              <a:t>Implicit Bias and Hiring </a:t>
            </a:r>
            <a:r>
              <a:rPr lang="en-US">
                <a:solidFill>
                  <a:schemeClr val="tx1"/>
                </a:solidFill>
              </a:rPr>
              <a:t/>
            </a:r>
            <a:br>
              <a:rPr lang="en-US">
                <a:solidFill>
                  <a:schemeClr val="tx1"/>
                </a:solidFill>
              </a:rPr>
            </a:br>
            <a:endParaRPr lang="en-US">
              <a:solidFill>
                <a:schemeClr val="tx1"/>
              </a:solidFill>
            </a:endParaRPr>
          </a:p>
        </p:txBody>
      </p:sp>
      <p:sp>
        <p:nvSpPr>
          <p:cNvPr id="3" name="Content Placeholder 2">
            <a:extLst>
              <a:ext uri="{FF2B5EF4-FFF2-40B4-BE49-F238E27FC236}">
                <a16:creationId xmlns:a16="http://schemas.microsoft.com/office/drawing/2014/main" id="{1C34EC40-BDCC-C5AA-0452-4EAD894CBCFF}"/>
              </a:ext>
            </a:extLst>
          </p:cNvPr>
          <p:cNvSpPr>
            <a:spLocks noGrp="1"/>
          </p:cNvSpPr>
          <p:nvPr>
            <p:ph idx="1"/>
          </p:nvPr>
        </p:nvSpPr>
        <p:spPr/>
        <p:txBody>
          <a:bodyPr/>
          <a:lstStyle/>
          <a:p>
            <a:pPr marL="0" indent="0">
              <a:buNone/>
            </a:pPr>
            <a:r>
              <a:rPr lang="en-US" b="1" dirty="0"/>
              <a:t>Implicit bias is problematic in the workplace, because by definition, an individual will most likely be unaware of its influence. </a:t>
            </a:r>
          </a:p>
          <a:p>
            <a:pPr marL="0" indent="0">
              <a:buNone/>
            </a:pPr>
            <a:r>
              <a:rPr lang="en-US" b="1" dirty="0"/>
              <a:t>Bias in recruitment, selection, promotion, development, and everyday workplace interaction creates inequality, limits the potential value that can flow from a diverse workforce, increases legal and reputational risk, and threatens employee engagement, commitment, and productivity. </a:t>
            </a:r>
          </a:p>
        </p:txBody>
      </p:sp>
    </p:spTree>
    <p:extLst>
      <p:ext uri="{BB962C8B-B14F-4D97-AF65-F5344CB8AC3E}">
        <p14:creationId xmlns:p14="http://schemas.microsoft.com/office/powerpoint/2010/main" val="619154248"/>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78C30D"/>
      </a:accent1>
      <a:accent2>
        <a:srgbClr val="099B62"/>
      </a:accent2>
      <a:accent3>
        <a:srgbClr val="21CFDF"/>
      </a:accent3>
      <a:accent4>
        <a:srgbClr val="179FDF"/>
      </a:accent4>
      <a:accent5>
        <a:srgbClr val="E75710"/>
      </a:accent5>
      <a:accent6>
        <a:srgbClr val="F89C19"/>
      </a:accent6>
      <a:hlink>
        <a:srgbClr val="7CDE25"/>
      </a:hlink>
      <a:folHlink>
        <a:srgbClr val="BCE8A8"/>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C0EF0781-FB17-4F1F-B3B1-699933968CEA}"/>
    </a:ext>
  </a:extLst>
</a:theme>
</file>

<file path=docProps/app.xml><?xml version="1.0" encoding="utf-8"?>
<Properties xmlns="http://schemas.openxmlformats.org/officeDocument/2006/extended-properties" xmlns:vt="http://schemas.openxmlformats.org/officeDocument/2006/docPropsVTypes">
  <Template>{A27BADAD-3347-7E4E-8FD3-8A5D4C6A46E9}tf16401369</Template>
  <TotalTime>9710</TotalTime>
  <Words>887</Words>
  <Application>Microsoft Office PowerPoint</Application>
  <PresentationFormat>Widescreen</PresentationFormat>
  <Paragraphs>94</Paragraphs>
  <Slides>17</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ＭＳ Ｐゴシック</vt:lpstr>
      <vt:lpstr>Arial</vt:lpstr>
      <vt:lpstr>ArialMT</vt:lpstr>
      <vt:lpstr>Calibri Light</vt:lpstr>
      <vt:lpstr>CenturyGothic</vt:lpstr>
      <vt:lpstr>Rockwell</vt:lpstr>
      <vt:lpstr>Times New Roman</vt:lpstr>
      <vt:lpstr>Wingdings</vt:lpstr>
      <vt:lpstr>Atlas</vt:lpstr>
      <vt:lpstr>Diversity, Equity and Inclusion Hiring Practices</vt:lpstr>
      <vt:lpstr>Diversity, Equity and Inclusion Hiring Practices</vt:lpstr>
      <vt:lpstr>What is Diversity? </vt:lpstr>
      <vt:lpstr>What is Equity? </vt:lpstr>
      <vt:lpstr>What is Inclusion? </vt:lpstr>
      <vt:lpstr>EMU Human Resources Diversity Statement </vt:lpstr>
      <vt:lpstr>Hiring Practices Objectives</vt:lpstr>
      <vt:lpstr>What is implicit Bias?</vt:lpstr>
      <vt:lpstr>Implicit Bias and Hiring  </vt:lpstr>
      <vt:lpstr>Bias in Hiring</vt:lpstr>
      <vt:lpstr>  Be  Inclusive    </vt:lpstr>
      <vt:lpstr>Sample Hiring Criteria</vt:lpstr>
      <vt:lpstr>Best Practices for hiring a diverse candidate pool </vt:lpstr>
      <vt:lpstr>Hiring Practices Exercise (1)</vt:lpstr>
      <vt:lpstr>Gendered Words</vt:lpstr>
      <vt:lpstr>Hiring Practices Exercise (2)</vt:lpstr>
      <vt:lpstr>Additional 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Office of Diversity Equity and Inclusion</dc:title>
  <dc:creator>Doris Fields</dc:creator>
  <cp:lastModifiedBy>Candice Hunter</cp:lastModifiedBy>
  <cp:revision>29</cp:revision>
  <cp:lastPrinted>2022-10-11T01:42:51Z</cp:lastPrinted>
  <dcterms:created xsi:type="dcterms:W3CDTF">2022-07-25T16:56:09Z</dcterms:created>
  <dcterms:modified xsi:type="dcterms:W3CDTF">2022-11-16T20:50:37Z</dcterms:modified>
</cp:coreProperties>
</file>