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46" r:id="rId4"/>
    <p:sldMasterId id="2147483760" r:id="rId5"/>
  </p:sldMasterIdLst>
  <p:notesMasterIdLst>
    <p:notesMasterId r:id="rId55"/>
  </p:notesMasterIdLst>
  <p:handoutMasterIdLst>
    <p:handoutMasterId r:id="rId56"/>
  </p:handoutMasterIdLst>
  <p:sldIdLst>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361" r:id="rId26"/>
    <p:sldId id="362" r:id="rId27"/>
    <p:sldId id="363" r:id="rId28"/>
    <p:sldId id="364" r:id="rId29"/>
    <p:sldId id="365" r:id="rId30"/>
    <p:sldId id="405" r:id="rId31"/>
    <p:sldId id="366" r:id="rId32"/>
    <p:sldId id="407" r:id="rId33"/>
    <p:sldId id="369" r:id="rId34"/>
    <p:sldId id="370" r:id="rId35"/>
    <p:sldId id="371" r:id="rId36"/>
    <p:sldId id="372" r:id="rId37"/>
    <p:sldId id="373" r:id="rId38"/>
    <p:sldId id="374" r:id="rId39"/>
    <p:sldId id="375" r:id="rId40"/>
    <p:sldId id="377" r:id="rId41"/>
    <p:sldId id="376" r:id="rId42"/>
    <p:sldId id="378" r:id="rId43"/>
    <p:sldId id="379" r:id="rId44"/>
    <p:sldId id="327" r:id="rId45"/>
    <p:sldId id="328" r:id="rId46"/>
    <p:sldId id="329" r:id="rId47"/>
    <p:sldId id="330" r:id="rId48"/>
    <p:sldId id="331" r:id="rId49"/>
    <p:sldId id="332" r:id="rId50"/>
    <p:sldId id="333" r:id="rId51"/>
    <p:sldId id="334" r:id="rId52"/>
    <p:sldId id="335" r:id="rId53"/>
    <p:sldId id="336" r:id="rId5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Image" initials="W" lastIdx="1" clrIdx="0">
    <p:extLst>
      <p:ext uri="{19B8F6BF-5375-455C-9EA6-DF929625EA0E}">
        <p15:presenceInfo xmlns:p15="http://schemas.microsoft.com/office/powerpoint/2012/main" userId="S-1-5-21-765439824-2138997915-3805932016-1809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4" autoAdjust="0"/>
    <p:restoredTop sz="94660"/>
  </p:normalViewPr>
  <p:slideViewPr>
    <p:cSldViewPr snapToGrid="0">
      <p:cViewPr varScale="1">
        <p:scale>
          <a:sx n="116" d="100"/>
          <a:sy n="116" d="100"/>
        </p:scale>
        <p:origin x="24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oleObject" Target="file:///\\emufiles\common\Academic_Affairs\aa-honors-college\Noel\Stats%20Senior%20Admin%20Meeting\Stats%2004.06.16.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Administration</c:v>
                </c:pt>
              </c:strCache>
            </c:strRef>
          </c:tx>
          <c:invertIfNegative val="0"/>
          <c:cat>
            <c:strRef>
              <c:f>Sheet1!$A$2:$A$6</c:f>
              <c:strCache>
                <c:ptCount val="5"/>
                <c:pt idx="0">
                  <c:v>5. At this institution, people are supportive of their colleagues regardless of their heritage or background (Respect &amp; Appreciation).</c:v>
                </c:pt>
                <c:pt idx="1">
                  <c:v>4. I have a good relationship with my supervisor/department chair. (Compensation, Benefits, Work Life Balance).</c:v>
                </c:pt>
                <c:pt idx="2">
                  <c:v>3. I am given the responsibility and freedom to do my job.</c:v>
                </c:pt>
                <c:pt idx="3">
                  <c:v>2. I understand how my job contributes to this institution's mission (Pride).</c:v>
                </c:pt>
                <c:pt idx="4">
                  <c:v>1. My supervisor/department chair supports my efforts to balance my work and personal life. </c:v>
                </c:pt>
              </c:strCache>
            </c:strRef>
          </c:cat>
          <c:val>
            <c:numRef>
              <c:f>Sheet1!$B$2:$B$6</c:f>
              <c:numCache>
                <c:formatCode>General</c:formatCode>
                <c:ptCount val="5"/>
                <c:pt idx="0">
                  <c:v>78</c:v>
                </c:pt>
                <c:pt idx="1">
                  <c:v>78</c:v>
                </c:pt>
                <c:pt idx="2">
                  <c:v>69</c:v>
                </c:pt>
                <c:pt idx="3">
                  <c:v>82</c:v>
                </c:pt>
                <c:pt idx="4">
                  <c:v>91</c:v>
                </c:pt>
              </c:numCache>
            </c:numRef>
          </c:val>
        </c:ser>
        <c:ser>
          <c:idx val="1"/>
          <c:order val="1"/>
          <c:tx>
            <c:strRef>
              <c:f>Sheet1!$C$1</c:f>
              <c:strCache>
                <c:ptCount val="1"/>
                <c:pt idx="0">
                  <c:v>F/T Instructor</c:v>
                </c:pt>
              </c:strCache>
            </c:strRef>
          </c:tx>
          <c:invertIfNegative val="0"/>
          <c:cat>
            <c:strRef>
              <c:f>Sheet1!$A$2:$A$6</c:f>
              <c:strCache>
                <c:ptCount val="5"/>
                <c:pt idx="0">
                  <c:v>5. At this institution, people are supportive of their colleagues regardless of their heritage or background (Respect &amp; Appreciation).</c:v>
                </c:pt>
                <c:pt idx="1">
                  <c:v>4. I have a good relationship with my supervisor/department chair. (Compensation, Benefits, Work Life Balance).</c:v>
                </c:pt>
                <c:pt idx="2">
                  <c:v>3. I am given the responsibility and freedom to do my job.</c:v>
                </c:pt>
                <c:pt idx="3">
                  <c:v>2. I understand how my job contributes to this institution's mission (Pride).</c:v>
                </c:pt>
                <c:pt idx="4">
                  <c:v>1. My supervisor/department chair supports my efforts to balance my work and personal life. </c:v>
                </c:pt>
              </c:strCache>
            </c:strRef>
          </c:cat>
          <c:val>
            <c:numRef>
              <c:f>Sheet1!$C$2:$C$6</c:f>
              <c:numCache>
                <c:formatCode>General</c:formatCode>
                <c:ptCount val="5"/>
                <c:pt idx="0">
                  <c:v>75</c:v>
                </c:pt>
                <c:pt idx="1">
                  <c:v>79</c:v>
                </c:pt>
                <c:pt idx="2">
                  <c:v>84</c:v>
                </c:pt>
                <c:pt idx="3">
                  <c:v>84</c:v>
                </c:pt>
                <c:pt idx="4">
                  <c:v>86</c:v>
                </c:pt>
              </c:numCache>
            </c:numRef>
          </c:val>
        </c:ser>
        <c:ser>
          <c:idx val="2"/>
          <c:order val="2"/>
          <c:tx>
            <c:strRef>
              <c:f>Sheet1!$D$1</c:f>
              <c:strCache>
                <c:ptCount val="1"/>
                <c:pt idx="0">
                  <c:v>Exempt Staff</c:v>
                </c:pt>
              </c:strCache>
            </c:strRef>
          </c:tx>
          <c:invertIfNegative val="0"/>
          <c:cat>
            <c:strRef>
              <c:f>Sheet1!$A$2:$A$6</c:f>
              <c:strCache>
                <c:ptCount val="5"/>
                <c:pt idx="0">
                  <c:v>5. At this institution, people are supportive of their colleagues regardless of their heritage or background (Respect &amp; Appreciation).</c:v>
                </c:pt>
                <c:pt idx="1">
                  <c:v>4. I have a good relationship with my supervisor/department chair. (Compensation, Benefits, Work Life Balance).</c:v>
                </c:pt>
                <c:pt idx="2">
                  <c:v>3. I am given the responsibility and freedom to do my job.</c:v>
                </c:pt>
                <c:pt idx="3">
                  <c:v>2. I understand how my job contributes to this institution's mission (Pride).</c:v>
                </c:pt>
                <c:pt idx="4">
                  <c:v>1. My supervisor/department chair supports my efforts to balance my work and personal life. </c:v>
                </c:pt>
              </c:strCache>
            </c:strRef>
          </c:cat>
          <c:val>
            <c:numRef>
              <c:f>Sheet1!$D$2:$D$6</c:f>
              <c:numCache>
                <c:formatCode>General</c:formatCode>
                <c:ptCount val="5"/>
                <c:pt idx="0">
                  <c:v>77</c:v>
                </c:pt>
                <c:pt idx="1">
                  <c:v>85</c:v>
                </c:pt>
                <c:pt idx="2">
                  <c:v>85</c:v>
                </c:pt>
                <c:pt idx="3">
                  <c:v>81</c:v>
                </c:pt>
                <c:pt idx="4">
                  <c:v>85</c:v>
                </c:pt>
              </c:numCache>
            </c:numRef>
          </c:val>
        </c:ser>
        <c:ser>
          <c:idx val="3"/>
          <c:order val="3"/>
          <c:tx>
            <c:strRef>
              <c:f>Sheet1!$E$1</c:f>
              <c:strCache>
                <c:ptCount val="1"/>
                <c:pt idx="0">
                  <c:v>Non-exempt Staff</c:v>
                </c:pt>
              </c:strCache>
            </c:strRef>
          </c:tx>
          <c:invertIfNegative val="0"/>
          <c:cat>
            <c:strRef>
              <c:f>Sheet1!$A$2:$A$6</c:f>
              <c:strCache>
                <c:ptCount val="5"/>
                <c:pt idx="0">
                  <c:v>5. At this institution, people are supportive of their colleagues regardless of their heritage or background (Respect &amp; Appreciation).</c:v>
                </c:pt>
                <c:pt idx="1">
                  <c:v>4. I have a good relationship with my supervisor/department chair. (Compensation, Benefits, Work Life Balance).</c:v>
                </c:pt>
                <c:pt idx="2">
                  <c:v>3. I am given the responsibility and freedom to do my job.</c:v>
                </c:pt>
                <c:pt idx="3">
                  <c:v>2. I understand how my job contributes to this institution's mission (Pride).</c:v>
                </c:pt>
                <c:pt idx="4">
                  <c:v>1. My supervisor/department chair supports my efforts to balance my work and personal life. </c:v>
                </c:pt>
              </c:strCache>
            </c:strRef>
          </c:cat>
          <c:val>
            <c:numRef>
              <c:f>Sheet1!$E$2:$E$6</c:f>
              <c:numCache>
                <c:formatCode>General</c:formatCode>
                <c:ptCount val="5"/>
                <c:pt idx="0">
                  <c:v>81</c:v>
                </c:pt>
                <c:pt idx="1">
                  <c:v>68</c:v>
                </c:pt>
                <c:pt idx="2">
                  <c:v>81</c:v>
                </c:pt>
                <c:pt idx="3">
                  <c:v>87</c:v>
                </c:pt>
                <c:pt idx="4">
                  <c:v>93</c:v>
                </c:pt>
              </c:numCache>
            </c:numRef>
          </c:val>
        </c:ser>
        <c:ser>
          <c:idx val="4"/>
          <c:order val="4"/>
          <c:tx>
            <c:strRef>
              <c:f>Sheet1!$F$1</c:f>
              <c:strCache>
                <c:ptCount val="1"/>
                <c:pt idx="0">
                  <c:v>Overall EMU</c:v>
                </c:pt>
              </c:strCache>
            </c:strRef>
          </c:tx>
          <c:invertIfNegative val="0"/>
          <c:cat>
            <c:strRef>
              <c:f>Sheet1!$A$2:$A$6</c:f>
              <c:strCache>
                <c:ptCount val="5"/>
                <c:pt idx="0">
                  <c:v>5. At this institution, people are supportive of their colleagues regardless of their heritage or background (Respect &amp; Appreciation).</c:v>
                </c:pt>
                <c:pt idx="1">
                  <c:v>4. I have a good relationship with my supervisor/department chair. (Compensation, Benefits, Work Life Balance).</c:v>
                </c:pt>
                <c:pt idx="2">
                  <c:v>3. I am given the responsibility and freedom to do my job.</c:v>
                </c:pt>
                <c:pt idx="3">
                  <c:v>2. I understand how my job contributes to this institution's mission (Pride).</c:v>
                </c:pt>
                <c:pt idx="4">
                  <c:v>1. My supervisor/department chair supports my efforts to balance my work and personal life. </c:v>
                </c:pt>
              </c:strCache>
            </c:strRef>
          </c:cat>
          <c:val>
            <c:numRef>
              <c:f>Sheet1!$F$2:$F$6</c:f>
              <c:numCache>
                <c:formatCode>General</c:formatCode>
                <c:ptCount val="5"/>
                <c:pt idx="0">
                  <c:v>77</c:v>
                </c:pt>
                <c:pt idx="1">
                  <c:v>80</c:v>
                </c:pt>
                <c:pt idx="2">
                  <c:v>82</c:v>
                </c:pt>
                <c:pt idx="3">
                  <c:v>83</c:v>
                </c:pt>
                <c:pt idx="4">
                  <c:v>87</c:v>
                </c:pt>
              </c:numCache>
            </c:numRef>
          </c:val>
        </c:ser>
        <c:ser>
          <c:idx val="5"/>
          <c:order val="5"/>
          <c:tx>
            <c:strRef>
              <c:f>Sheet1!$G$1</c:f>
              <c:strCache>
                <c:ptCount val="1"/>
                <c:pt idx="0">
                  <c:v>Carnegie Master's</c:v>
                </c:pt>
              </c:strCache>
            </c:strRef>
          </c:tx>
          <c:invertIfNegative val="0"/>
          <c:cat>
            <c:strRef>
              <c:f>Sheet1!$A$2:$A$6</c:f>
              <c:strCache>
                <c:ptCount val="5"/>
                <c:pt idx="0">
                  <c:v>5. At this institution, people are supportive of their colleagues regardless of their heritage or background (Respect &amp; Appreciation).</c:v>
                </c:pt>
                <c:pt idx="1">
                  <c:v>4. I have a good relationship with my supervisor/department chair. (Compensation, Benefits, Work Life Balance).</c:v>
                </c:pt>
                <c:pt idx="2">
                  <c:v>3. I am given the responsibility and freedom to do my job.</c:v>
                </c:pt>
                <c:pt idx="3">
                  <c:v>2. I understand how my job contributes to this institution's mission (Pride).</c:v>
                </c:pt>
                <c:pt idx="4">
                  <c:v>1. My supervisor/department chair supports my efforts to balance my work and personal life. </c:v>
                </c:pt>
              </c:strCache>
            </c:strRef>
          </c:cat>
          <c:val>
            <c:numRef>
              <c:f>Sheet1!$G$2:$G$6</c:f>
              <c:numCache>
                <c:formatCode>General</c:formatCode>
                <c:ptCount val="5"/>
                <c:pt idx="0">
                  <c:v>76</c:v>
                </c:pt>
                <c:pt idx="1">
                  <c:v>84</c:v>
                </c:pt>
                <c:pt idx="2">
                  <c:v>82</c:v>
                </c:pt>
                <c:pt idx="3">
                  <c:v>89</c:v>
                </c:pt>
                <c:pt idx="4">
                  <c:v>83</c:v>
                </c:pt>
              </c:numCache>
            </c:numRef>
          </c:val>
        </c:ser>
        <c:dLbls>
          <c:showLegendKey val="0"/>
          <c:showVal val="0"/>
          <c:showCatName val="0"/>
          <c:showSerName val="0"/>
          <c:showPercent val="0"/>
          <c:showBubbleSize val="0"/>
        </c:dLbls>
        <c:gapWidth val="150"/>
        <c:axId val="276266696"/>
        <c:axId val="276266304"/>
      </c:barChart>
      <c:catAx>
        <c:axId val="276266696"/>
        <c:scaling>
          <c:orientation val="minMax"/>
        </c:scaling>
        <c:delete val="1"/>
        <c:axPos val="l"/>
        <c:numFmt formatCode="General" sourceLinked="0"/>
        <c:majorTickMark val="out"/>
        <c:minorTickMark val="none"/>
        <c:tickLblPos val="nextTo"/>
        <c:crossAx val="276266304"/>
        <c:crossesAt val="0"/>
        <c:auto val="1"/>
        <c:lblAlgn val="ctr"/>
        <c:lblOffset val="100"/>
        <c:noMultiLvlLbl val="0"/>
      </c:catAx>
      <c:valAx>
        <c:axId val="276266304"/>
        <c:scaling>
          <c:orientation val="minMax"/>
        </c:scaling>
        <c:delete val="0"/>
        <c:axPos val="b"/>
        <c:majorGridlines/>
        <c:numFmt formatCode="General" sourceLinked="1"/>
        <c:majorTickMark val="out"/>
        <c:minorTickMark val="none"/>
        <c:tickLblPos val="low"/>
        <c:txPr>
          <a:bodyPr/>
          <a:lstStyle/>
          <a:p>
            <a:pPr>
              <a:defRPr sz="1400"/>
            </a:pPr>
            <a:endParaRPr lang="en-US"/>
          </a:p>
        </c:txPr>
        <c:crossAx val="276266696"/>
        <c:crosses val="autoZero"/>
        <c:crossBetween val="between"/>
        <c:majorUnit val="20"/>
      </c:valAx>
    </c:plotArea>
    <c:legend>
      <c:legendPos val="r"/>
      <c:layout>
        <c:manualLayout>
          <c:xMode val="edge"/>
          <c:yMode val="edge"/>
          <c:x val="0.65118124281620793"/>
          <c:y val="0.18356848143543014"/>
          <c:w val="0.34464580828809271"/>
          <c:h val="0.58047053754834255"/>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dirty="0">
                <a:latin typeface="Times New Roman" panose="02020603050405020304" pitchFamily="18" charset="0"/>
                <a:cs typeface="Times New Roman" panose="02020603050405020304" pitchFamily="18" charset="0"/>
              </a:rPr>
              <a:t>Graduation</a:t>
            </a:r>
            <a:r>
              <a:rPr lang="en-US" sz="1400" baseline="0" dirty="0">
                <a:latin typeface="Times New Roman" panose="02020603050405020304" pitchFamily="18" charset="0"/>
                <a:cs typeface="Times New Roman" panose="02020603050405020304" pitchFamily="18" charset="0"/>
              </a:rPr>
              <a:t> Rate per FTIAC </a:t>
            </a:r>
            <a:r>
              <a:rPr lang="en-US" sz="1400" baseline="0" dirty="0" smtClean="0">
                <a:latin typeface="Times New Roman" panose="02020603050405020304" pitchFamily="18" charset="0"/>
                <a:cs typeface="Times New Roman" panose="02020603050405020304" pitchFamily="18" charset="0"/>
              </a:rPr>
              <a:t>Class - </a:t>
            </a:r>
            <a:r>
              <a:rPr lang="en-US" sz="1400" baseline="0" dirty="0">
                <a:latin typeface="Times New Roman" panose="02020603050405020304" pitchFamily="18" charset="0"/>
                <a:cs typeface="Times New Roman" panose="02020603050405020304" pitchFamily="18" charset="0"/>
              </a:rPr>
              <a:t>Honors</a:t>
            </a:r>
            <a:endParaRPr lang="en-US" sz="14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'Grad Rates-Bar'!$B$45</c:f>
              <c:strCache>
                <c:ptCount val="1"/>
                <c:pt idx="0">
                  <c:v>4yr Grad Rate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'Grad Rates-Bar'!$A$46:$A$52</c:f>
              <c:strCache>
                <c:ptCount val="7"/>
                <c:pt idx="0">
                  <c:v>H-2005</c:v>
                </c:pt>
                <c:pt idx="1">
                  <c:v>H-2006</c:v>
                </c:pt>
                <c:pt idx="2">
                  <c:v>H-2007</c:v>
                </c:pt>
                <c:pt idx="3">
                  <c:v>H-2008</c:v>
                </c:pt>
                <c:pt idx="4">
                  <c:v>H-2009</c:v>
                </c:pt>
                <c:pt idx="5">
                  <c:v>H-2010</c:v>
                </c:pt>
                <c:pt idx="6">
                  <c:v>H-2011</c:v>
                </c:pt>
              </c:strCache>
            </c:strRef>
          </c:cat>
          <c:val>
            <c:numRef>
              <c:f>'Grad Rates-Bar'!$B$46:$B$52</c:f>
              <c:numCache>
                <c:formatCode>0.00%</c:formatCode>
                <c:ptCount val="7"/>
                <c:pt idx="0">
                  <c:v>0.36507936507936506</c:v>
                </c:pt>
                <c:pt idx="1">
                  <c:v>0.40487804878048783</c:v>
                </c:pt>
                <c:pt idx="2">
                  <c:v>0.38288288288288286</c:v>
                </c:pt>
                <c:pt idx="3">
                  <c:v>0.42452830188679247</c:v>
                </c:pt>
                <c:pt idx="4">
                  <c:v>0.38297872340425532</c:v>
                </c:pt>
                <c:pt idx="5">
                  <c:v>0.39267015706806285</c:v>
                </c:pt>
                <c:pt idx="6">
                  <c:v>0.39310344827586208</c:v>
                </c:pt>
              </c:numCache>
            </c:numRef>
          </c:val>
        </c:ser>
        <c:ser>
          <c:idx val="1"/>
          <c:order val="1"/>
          <c:tx>
            <c:strRef>
              <c:f>'Grad Rates-Bar'!$C$45</c:f>
              <c:strCache>
                <c:ptCount val="1"/>
                <c:pt idx="0">
                  <c:v>5yr Grad Rate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'Grad Rates-Bar'!$A$46:$A$52</c:f>
              <c:strCache>
                <c:ptCount val="7"/>
                <c:pt idx="0">
                  <c:v>H-2005</c:v>
                </c:pt>
                <c:pt idx="1">
                  <c:v>H-2006</c:v>
                </c:pt>
                <c:pt idx="2">
                  <c:v>H-2007</c:v>
                </c:pt>
                <c:pt idx="3">
                  <c:v>H-2008</c:v>
                </c:pt>
                <c:pt idx="4">
                  <c:v>H-2009</c:v>
                </c:pt>
                <c:pt idx="5">
                  <c:v>H-2010</c:v>
                </c:pt>
                <c:pt idx="6">
                  <c:v>H-2011</c:v>
                </c:pt>
              </c:strCache>
            </c:strRef>
          </c:cat>
          <c:val>
            <c:numRef>
              <c:f>'Grad Rates-Bar'!$C$46:$C$52</c:f>
              <c:numCache>
                <c:formatCode>0.00%</c:formatCode>
                <c:ptCount val="7"/>
                <c:pt idx="0">
                  <c:v>0.63888888888888884</c:v>
                </c:pt>
                <c:pt idx="1">
                  <c:v>0.63414634146341464</c:v>
                </c:pt>
                <c:pt idx="2">
                  <c:v>0.63063063063063063</c:v>
                </c:pt>
                <c:pt idx="3">
                  <c:v>0.66981132075471694</c:v>
                </c:pt>
                <c:pt idx="4">
                  <c:v>0.68510638297872339</c:v>
                </c:pt>
                <c:pt idx="5">
                  <c:v>0.7120418848167539</c:v>
                </c:pt>
              </c:numCache>
            </c:numRef>
          </c:val>
        </c:ser>
        <c:ser>
          <c:idx val="2"/>
          <c:order val="2"/>
          <c:tx>
            <c:strRef>
              <c:f>'Grad Rates-Bar'!$D$45</c:f>
              <c:strCache>
                <c:ptCount val="1"/>
                <c:pt idx="0">
                  <c:v>6yr Grad Rate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'Grad Rates-Bar'!$A$46:$A$52</c:f>
              <c:strCache>
                <c:ptCount val="7"/>
                <c:pt idx="0">
                  <c:v>H-2005</c:v>
                </c:pt>
                <c:pt idx="1">
                  <c:v>H-2006</c:v>
                </c:pt>
                <c:pt idx="2">
                  <c:v>H-2007</c:v>
                </c:pt>
                <c:pt idx="3">
                  <c:v>H-2008</c:v>
                </c:pt>
                <c:pt idx="4">
                  <c:v>H-2009</c:v>
                </c:pt>
                <c:pt idx="5">
                  <c:v>H-2010</c:v>
                </c:pt>
                <c:pt idx="6">
                  <c:v>H-2011</c:v>
                </c:pt>
              </c:strCache>
            </c:strRef>
          </c:cat>
          <c:val>
            <c:numRef>
              <c:f>'Grad Rates-Bar'!$D$46:$D$52</c:f>
              <c:numCache>
                <c:formatCode>0.00%</c:formatCode>
                <c:ptCount val="7"/>
                <c:pt idx="0">
                  <c:v>0.73809523809523814</c:v>
                </c:pt>
                <c:pt idx="1">
                  <c:v>0.70731707317073167</c:v>
                </c:pt>
                <c:pt idx="2">
                  <c:v>0.74774774774774777</c:v>
                </c:pt>
                <c:pt idx="3">
                  <c:v>0.75</c:v>
                </c:pt>
                <c:pt idx="4">
                  <c:v>0.77446808510638299</c:v>
                </c:pt>
              </c:numCache>
            </c:numRef>
          </c:val>
        </c:ser>
        <c:dLbls>
          <c:showLegendKey val="0"/>
          <c:showVal val="0"/>
          <c:showCatName val="0"/>
          <c:showSerName val="0"/>
          <c:showPercent val="0"/>
          <c:showBubbleSize val="0"/>
        </c:dLbls>
        <c:gapWidth val="150"/>
        <c:shape val="box"/>
        <c:axId val="322459528"/>
        <c:axId val="322459920"/>
        <c:axId val="0"/>
      </c:bar3DChart>
      <c:catAx>
        <c:axId val="322459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59920"/>
        <c:crosses val="autoZero"/>
        <c:auto val="1"/>
        <c:lblAlgn val="ctr"/>
        <c:lblOffset val="100"/>
        <c:noMultiLvlLbl val="0"/>
      </c:catAx>
      <c:valAx>
        <c:axId val="322459920"/>
        <c:scaling>
          <c:orientation val="minMax"/>
          <c:max val="1"/>
        </c:scaling>
        <c:delete val="0"/>
        <c:axPos val="l"/>
        <c:majorGridlines>
          <c:spPr>
            <a:ln w="9525" cap="flat" cmpd="sng" algn="ctr">
              <a:solidFill>
                <a:schemeClr val="dk1">
                  <a:lumMod val="50000"/>
                  <a:lumOff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59528"/>
        <c:crosses val="autoZero"/>
        <c:crossBetween val="between"/>
      </c:valAx>
      <c:spPr>
        <a:noFill/>
        <a:ln>
          <a:noFill/>
        </a:ln>
        <a:effectLst/>
      </c:spPr>
    </c:plotArea>
    <c:legend>
      <c:legendPos val="b"/>
      <c:layout>
        <c:manualLayout>
          <c:xMode val="edge"/>
          <c:yMode val="edge"/>
          <c:x val="0.23042118413263676"/>
          <c:y val="0.92432174426905422"/>
          <c:w val="0.53915763173472653"/>
          <c:h val="6.42551906737419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375" b="1" i="0" baseline="0" dirty="0">
                <a:effectLst>
                  <a:outerShdw blurRad="50800" dist="38100" dir="5400000" algn="t" rotWithShape="0">
                    <a:srgbClr val="000000">
                      <a:alpha val="40000"/>
                    </a:srgbClr>
                  </a:outerShdw>
                </a:effectLst>
                <a:latin typeface="Times New Roman" panose="02020603050405020304" pitchFamily="18" charset="0"/>
                <a:cs typeface="Times New Roman" panose="02020603050405020304" pitchFamily="18" charset="0"/>
              </a:rPr>
              <a:t>Graduation Rate per FTIAC Class - Regular</a:t>
            </a:r>
            <a:endParaRPr lang="en-US" sz="1375"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'Grad Rates-Bar'!$B$55</c:f>
              <c:strCache>
                <c:ptCount val="1"/>
                <c:pt idx="0">
                  <c:v>4yr Grad Rate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'Grad Rates-Bar'!$A$56:$A$62</c:f>
              <c:strCache>
                <c:ptCount val="7"/>
                <c:pt idx="0">
                  <c:v>R-2005</c:v>
                </c:pt>
                <c:pt idx="1">
                  <c:v>R-2006</c:v>
                </c:pt>
                <c:pt idx="2">
                  <c:v>R-2007</c:v>
                </c:pt>
                <c:pt idx="3">
                  <c:v>R-2008</c:v>
                </c:pt>
                <c:pt idx="4">
                  <c:v>R-2009</c:v>
                </c:pt>
                <c:pt idx="5">
                  <c:v>R-2010</c:v>
                </c:pt>
                <c:pt idx="6">
                  <c:v>R-2011</c:v>
                </c:pt>
              </c:strCache>
            </c:strRef>
          </c:cat>
          <c:val>
            <c:numRef>
              <c:f>'Grad Rates-Bar'!$B$56:$B$62</c:f>
              <c:numCache>
                <c:formatCode>0.00%</c:formatCode>
                <c:ptCount val="7"/>
                <c:pt idx="0">
                  <c:v>0.10672358591248667</c:v>
                </c:pt>
                <c:pt idx="1">
                  <c:v>0.10047846889952153</c:v>
                </c:pt>
                <c:pt idx="2">
                  <c:v>0.10491637100861632</c:v>
                </c:pt>
                <c:pt idx="3">
                  <c:v>0.10606920022688598</c:v>
                </c:pt>
                <c:pt idx="4">
                  <c:v>0.11085582998276852</c:v>
                </c:pt>
                <c:pt idx="5">
                  <c:v>0.1116816431322208</c:v>
                </c:pt>
                <c:pt idx="6">
                  <c:v>0.13686026451983899</c:v>
                </c:pt>
              </c:numCache>
            </c:numRef>
          </c:val>
        </c:ser>
        <c:ser>
          <c:idx val="1"/>
          <c:order val="1"/>
          <c:tx>
            <c:strRef>
              <c:f>'Grad Rates-Bar'!$C$55</c:f>
              <c:strCache>
                <c:ptCount val="1"/>
                <c:pt idx="0">
                  <c:v>5yr Grad Rate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'Grad Rates-Bar'!$A$56:$A$62</c:f>
              <c:strCache>
                <c:ptCount val="7"/>
                <c:pt idx="0">
                  <c:v>R-2005</c:v>
                </c:pt>
                <c:pt idx="1">
                  <c:v>R-2006</c:v>
                </c:pt>
                <c:pt idx="2">
                  <c:v>R-2007</c:v>
                </c:pt>
                <c:pt idx="3">
                  <c:v>R-2008</c:v>
                </c:pt>
                <c:pt idx="4">
                  <c:v>R-2009</c:v>
                </c:pt>
                <c:pt idx="5">
                  <c:v>R-2010</c:v>
                </c:pt>
                <c:pt idx="6">
                  <c:v>R-2011</c:v>
                </c:pt>
              </c:strCache>
            </c:strRef>
          </c:cat>
          <c:val>
            <c:numRef>
              <c:f>'Grad Rates-Bar'!$C$56:$C$62</c:f>
              <c:numCache>
                <c:formatCode>0.00%</c:formatCode>
                <c:ptCount val="7"/>
                <c:pt idx="0">
                  <c:v>0.27427961579509069</c:v>
                </c:pt>
                <c:pt idx="1">
                  <c:v>0.26953748006379585</c:v>
                </c:pt>
                <c:pt idx="2">
                  <c:v>0.27622909275215407</c:v>
                </c:pt>
                <c:pt idx="3">
                  <c:v>0.24617129892229156</c:v>
                </c:pt>
                <c:pt idx="4">
                  <c:v>0.28604250430786904</c:v>
                </c:pt>
                <c:pt idx="5">
                  <c:v>0.30295250320924261</c:v>
                </c:pt>
              </c:numCache>
            </c:numRef>
          </c:val>
        </c:ser>
        <c:ser>
          <c:idx val="2"/>
          <c:order val="2"/>
          <c:tx>
            <c:strRef>
              <c:f>'Grad Rates-Bar'!$D$55</c:f>
              <c:strCache>
                <c:ptCount val="1"/>
                <c:pt idx="0">
                  <c:v>6yr Grad Rate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'Grad Rates-Bar'!$A$56:$A$62</c:f>
              <c:strCache>
                <c:ptCount val="7"/>
                <c:pt idx="0">
                  <c:v>R-2005</c:v>
                </c:pt>
                <c:pt idx="1">
                  <c:v>R-2006</c:v>
                </c:pt>
                <c:pt idx="2">
                  <c:v>R-2007</c:v>
                </c:pt>
                <c:pt idx="3">
                  <c:v>R-2008</c:v>
                </c:pt>
                <c:pt idx="4">
                  <c:v>R-2009</c:v>
                </c:pt>
                <c:pt idx="5">
                  <c:v>R-2010</c:v>
                </c:pt>
                <c:pt idx="6">
                  <c:v>R-2011</c:v>
                </c:pt>
              </c:strCache>
            </c:strRef>
          </c:cat>
          <c:val>
            <c:numRef>
              <c:f>'Grad Rates-Bar'!$D$56:$D$62</c:f>
              <c:numCache>
                <c:formatCode>0.00%</c:formatCode>
                <c:ptCount val="7"/>
                <c:pt idx="0">
                  <c:v>0.36819637139807898</c:v>
                </c:pt>
                <c:pt idx="1">
                  <c:v>0.35566188197767146</c:v>
                </c:pt>
                <c:pt idx="2">
                  <c:v>0.36036492650785606</c:v>
                </c:pt>
                <c:pt idx="3">
                  <c:v>0.34543391945547364</c:v>
                </c:pt>
                <c:pt idx="4">
                  <c:v>0.37507179781734634</c:v>
                </c:pt>
              </c:numCache>
            </c:numRef>
          </c:val>
        </c:ser>
        <c:dLbls>
          <c:showLegendKey val="0"/>
          <c:showVal val="0"/>
          <c:showCatName val="0"/>
          <c:showSerName val="0"/>
          <c:showPercent val="0"/>
          <c:showBubbleSize val="0"/>
        </c:dLbls>
        <c:gapWidth val="150"/>
        <c:shape val="box"/>
        <c:axId val="322460704"/>
        <c:axId val="324523160"/>
        <c:axId val="0"/>
      </c:bar3DChart>
      <c:catAx>
        <c:axId val="32246070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4523160"/>
        <c:crosses val="autoZero"/>
        <c:auto val="1"/>
        <c:lblAlgn val="ctr"/>
        <c:lblOffset val="100"/>
        <c:noMultiLvlLbl val="0"/>
      </c:catAx>
      <c:valAx>
        <c:axId val="324523160"/>
        <c:scaling>
          <c:orientation val="minMax"/>
          <c:max val="1"/>
        </c:scaling>
        <c:delete val="0"/>
        <c:axPos val="l"/>
        <c:majorGridlines>
          <c:spPr>
            <a:ln w="9525" cap="flat" cmpd="sng" algn="ctr">
              <a:solidFill>
                <a:schemeClr val="dk1">
                  <a:lumMod val="50000"/>
                  <a:lumOff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60704"/>
        <c:crosses val="autoZero"/>
        <c:crossBetween val="between"/>
      </c:valAx>
      <c:spPr>
        <a:noFill/>
        <a:ln>
          <a:noFill/>
        </a:ln>
        <a:effectLst/>
      </c:spPr>
    </c:plotArea>
    <c:legend>
      <c:legendPos val="b"/>
      <c:layout>
        <c:manualLayout>
          <c:xMode val="edge"/>
          <c:yMode val="edge"/>
          <c:x val="0.22016862898232709"/>
          <c:y val="0.93193712097385673"/>
          <c:w val="0.55966253897065288"/>
          <c:h val="6.42551906737419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Administration</c:v>
                </c:pt>
              </c:strCache>
            </c:strRef>
          </c:tx>
          <c:invertIfNegative val="0"/>
          <c:cat>
            <c:strRef>
              <c:f>Sheet1!$A$2:$A$6</c:f>
              <c:strCache>
                <c:ptCount val="5"/>
                <c:pt idx="0">
                  <c:v>5. At this institution, we discuss and debate issues respectfully to get better results (Communication).</c:v>
                </c:pt>
                <c:pt idx="1">
                  <c:v>4. My department has adequate faculty/staff to achieve our goals (Policies, Resources &amp; Efficiencies).</c:v>
                </c:pt>
                <c:pt idx="2">
                  <c:v>3. Issues of low performance are addressed in my department (Fairness).</c:v>
                </c:pt>
                <c:pt idx="3">
                  <c:v>2. Senior leadership provides a clear direction for this institution's future (Sr. Leadership).</c:v>
                </c:pt>
                <c:pt idx="4">
                  <c:v>1. There's a sense that we're all on the same team at this institution (Collaboration).</c:v>
                </c:pt>
              </c:strCache>
            </c:strRef>
          </c:cat>
          <c:val>
            <c:numRef>
              <c:f>Sheet1!$B$2:$B$6</c:f>
              <c:numCache>
                <c:formatCode>General</c:formatCode>
                <c:ptCount val="5"/>
                <c:pt idx="0">
                  <c:v>21</c:v>
                </c:pt>
                <c:pt idx="1">
                  <c:v>26</c:v>
                </c:pt>
                <c:pt idx="2">
                  <c:v>39</c:v>
                </c:pt>
                <c:pt idx="3">
                  <c:v>21</c:v>
                </c:pt>
                <c:pt idx="4">
                  <c:v>13</c:v>
                </c:pt>
              </c:numCache>
            </c:numRef>
          </c:val>
        </c:ser>
        <c:ser>
          <c:idx val="1"/>
          <c:order val="1"/>
          <c:tx>
            <c:strRef>
              <c:f>Sheet1!$C$1</c:f>
              <c:strCache>
                <c:ptCount val="1"/>
                <c:pt idx="0">
                  <c:v>F/T Instructor</c:v>
                </c:pt>
              </c:strCache>
            </c:strRef>
          </c:tx>
          <c:invertIfNegative val="0"/>
          <c:cat>
            <c:strRef>
              <c:f>Sheet1!$A$2:$A$6</c:f>
              <c:strCache>
                <c:ptCount val="5"/>
                <c:pt idx="0">
                  <c:v>5. At this institution, we discuss and debate issues respectfully to get better results (Communication).</c:v>
                </c:pt>
                <c:pt idx="1">
                  <c:v>4. My department has adequate faculty/staff to achieve our goals (Policies, Resources &amp; Efficiencies).</c:v>
                </c:pt>
                <c:pt idx="2">
                  <c:v>3. Issues of low performance are addressed in my department (Fairness).</c:v>
                </c:pt>
                <c:pt idx="3">
                  <c:v>2. Senior leadership provides a clear direction for this institution's future (Sr. Leadership).</c:v>
                </c:pt>
                <c:pt idx="4">
                  <c:v>1. There's a sense that we're all on the same team at this institution (Collaboration).</c:v>
                </c:pt>
              </c:strCache>
            </c:strRef>
          </c:cat>
          <c:val>
            <c:numRef>
              <c:f>Sheet1!$C$2:$C$6</c:f>
              <c:numCache>
                <c:formatCode>General</c:formatCode>
                <c:ptCount val="5"/>
                <c:pt idx="0">
                  <c:v>35</c:v>
                </c:pt>
                <c:pt idx="1">
                  <c:v>26</c:v>
                </c:pt>
                <c:pt idx="2">
                  <c:v>25</c:v>
                </c:pt>
                <c:pt idx="3">
                  <c:v>22</c:v>
                </c:pt>
                <c:pt idx="4">
                  <c:v>29</c:v>
                </c:pt>
              </c:numCache>
            </c:numRef>
          </c:val>
        </c:ser>
        <c:ser>
          <c:idx val="2"/>
          <c:order val="2"/>
          <c:tx>
            <c:strRef>
              <c:f>Sheet1!$D$1</c:f>
              <c:strCache>
                <c:ptCount val="1"/>
                <c:pt idx="0">
                  <c:v>Exempt Staff</c:v>
                </c:pt>
              </c:strCache>
            </c:strRef>
          </c:tx>
          <c:invertIfNegative val="0"/>
          <c:cat>
            <c:strRef>
              <c:f>Sheet1!$A$2:$A$6</c:f>
              <c:strCache>
                <c:ptCount val="5"/>
                <c:pt idx="0">
                  <c:v>5. At this institution, we discuss and debate issues respectfully to get better results (Communication).</c:v>
                </c:pt>
                <c:pt idx="1">
                  <c:v>4. My department has adequate faculty/staff to achieve our goals (Policies, Resources &amp; Efficiencies).</c:v>
                </c:pt>
                <c:pt idx="2">
                  <c:v>3. Issues of low performance are addressed in my department (Fairness).</c:v>
                </c:pt>
                <c:pt idx="3">
                  <c:v>2. Senior leadership provides a clear direction for this institution's future (Sr. Leadership).</c:v>
                </c:pt>
                <c:pt idx="4">
                  <c:v>1. There's a sense that we're all on the same team at this institution (Collaboration).</c:v>
                </c:pt>
              </c:strCache>
            </c:strRef>
          </c:cat>
          <c:val>
            <c:numRef>
              <c:f>Sheet1!$D$2:$D$6</c:f>
              <c:numCache>
                <c:formatCode>General</c:formatCode>
                <c:ptCount val="5"/>
                <c:pt idx="0">
                  <c:v>35</c:v>
                </c:pt>
                <c:pt idx="1">
                  <c:v>40</c:v>
                </c:pt>
                <c:pt idx="2">
                  <c:v>38</c:v>
                </c:pt>
                <c:pt idx="3">
                  <c:v>42</c:v>
                </c:pt>
                <c:pt idx="4">
                  <c:v>31</c:v>
                </c:pt>
              </c:numCache>
            </c:numRef>
          </c:val>
        </c:ser>
        <c:ser>
          <c:idx val="3"/>
          <c:order val="3"/>
          <c:tx>
            <c:strRef>
              <c:f>Sheet1!$E$1</c:f>
              <c:strCache>
                <c:ptCount val="1"/>
                <c:pt idx="0">
                  <c:v>Non-exempt Staff</c:v>
                </c:pt>
              </c:strCache>
            </c:strRef>
          </c:tx>
          <c:invertIfNegative val="0"/>
          <c:cat>
            <c:strRef>
              <c:f>Sheet1!$A$2:$A$6</c:f>
              <c:strCache>
                <c:ptCount val="5"/>
                <c:pt idx="0">
                  <c:v>5. At this institution, we discuss and debate issues respectfully to get better results (Communication).</c:v>
                </c:pt>
                <c:pt idx="1">
                  <c:v>4. My department has adequate faculty/staff to achieve our goals (Policies, Resources &amp; Efficiencies).</c:v>
                </c:pt>
                <c:pt idx="2">
                  <c:v>3. Issues of low performance are addressed in my department (Fairness).</c:v>
                </c:pt>
                <c:pt idx="3">
                  <c:v>2. Senior leadership provides a clear direction for this institution's future (Sr. Leadership).</c:v>
                </c:pt>
                <c:pt idx="4">
                  <c:v>1. There's a sense that we're all on the same team at this institution (Collaboration).</c:v>
                </c:pt>
              </c:strCache>
            </c:strRef>
          </c:cat>
          <c:val>
            <c:numRef>
              <c:f>Sheet1!$E$2:$E$6</c:f>
              <c:numCache>
                <c:formatCode>General</c:formatCode>
                <c:ptCount val="5"/>
                <c:pt idx="0">
                  <c:v>31</c:v>
                </c:pt>
                <c:pt idx="1">
                  <c:v>56</c:v>
                </c:pt>
                <c:pt idx="2">
                  <c:v>35</c:v>
                </c:pt>
                <c:pt idx="3">
                  <c:v>31</c:v>
                </c:pt>
                <c:pt idx="4">
                  <c:v>25</c:v>
                </c:pt>
              </c:numCache>
            </c:numRef>
          </c:val>
        </c:ser>
        <c:ser>
          <c:idx val="4"/>
          <c:order val="4"/>
          <c:tx>
            <c:strRef>
              <c:f>Sheet1!$F$1</c:f>
              <c:strCache>
                <c:ptCount val="1"/>
                <c:pt idx="0">
                  <c:v>Overall EMU</c:v>
                </c:pt>
              </c:strCache>
            </c:strRef>
          </c:tx>
          <c:invertIfNegative val="0"/>
          <c:cat>
            <c:strRef>
              <c:f>Sheet1!$A$2:$A$6</c:f>
              <c:strCache>
                <c:ptCount val="5"/>
                <c:pt idx="0">
                  <c:v>5. At this institution, we discuss and debate issues respectfully to get better results (Communication).</c:v>
                </c:pt>
                <c:pt idx="1">
                  <c:v>4. My department has adequate faculty/staff to achieve our goals (Policies, Resources &amp; Efficiencies).</c:v>
                </c:pt>
                <c:pt idx="2">
                  <c:v>3. Issues of low performance are addressed in my department (Fairness).</c:v>
                </c:pt>
                <c:pt idx="3">
                  <c:v>2. Senior leadership provides a clear direction for this institution's future (Sr. Leadership).</c:v>
                </c:pt>
                <c:pt idx="4">
                  <c:v>1. There's a sense that we're all on the same team at this institution (Collaboration).</c:v>
                </c:pt>
              </c:strCache>
            </c:strRef>
          </c:cat>
          <c:val>
            <c:numRef>
              <c:f>Sheet1!$F$2:$F$6</c:f>
              <c:numCache>
                <c:formatCode>General</c:formatCode>
                <c:ptCount val="5"/>
                <c:pt idx="0">
                  <c:v>32</c:v>
                </c:pt>
                <c:pt idx="1">
                  <c:v>32</c:v>
                </c:pt>
                <c:pt idx="2">
                  <c:v>32</c:v>
                </c:pt>
                <c:pt idx="3">
                  <c:v>29</c:v>
                </c:pt>
                <c:pt idx="4">
                  <c:v>27</c:v>
                </c:pt>
              </c:numCache>
            </c:numRef>
          </c:val>
        </c:ser>
        <c:ser>
          <c:idx val="5"/>
          <c:order val="5"/>
          <c:tx>
            <c:strRef>
              <c:f>Sheet1!$G$1</c:f>
              <c:strCache>
                <c:ptCount val="1"/>
                <c:pt idx="0">
                  <c:v>Carnegie Master's</c:v>
                </c:pt>
              </c:strCache>
            </c:strRef>
          </c:tx>
          <c:invertIfNegative val="0"/>
          <c:cat>
            <c:strRef>
              <c:f>Sheet1!$A$2:$A$6</c:f>
              <c:strCache>
                <c:ptCount val="5"/>
                <c:pt idx="0">
                  <c:v>5. At this institution, we discuss and debate issues respectfully to get better results (Communication).</c:v>
                </c:pt>
                <c:pt idx="1">
                  <c:v>4. My department has adequate faculty/staff to achieve our goals (Policies, Resources &amp; Efficiencies).</c:v>
                </c:pt>
                <c:pt idx="2">
                  <c:v>3. Issues of low performance are addressed in my department (Fairness).</c:v>
                </c:pt>
                <c:pt idx="3">
                  <c:v>2. Senior leadership provides a clear direction for this institution's future (Sr. Leadership).</c:v>
                </c:pt>
                <c:pt idx="4">
                  <c:v>1. There's a sense that we're all on the same team at this institution (Collaboration).</c:v>
                </c:pt>
              </c:strCache>
            </c:strRef>
          </c:cat>
          <c:val>
            <c:numRef>
              <c:f>Sheet1!$G$2:$G$6</c:f>
              <c:numCache>
                <c:formatCode>General</c:formatCode>
                <c:ptCount val="5"/>
                <c:pt idx="0">
                  <c:v>57</c:v>
                </c:pt>
                <c:pt idx="1">
                  <c:v>40</c:v>
                </c:pt>
                <c:pt idx="2">
                  <c:v>51</c:v>
                </c:pt>
                <c:pt idx="3">
                  <c:v>57</c:v>
                </c:pt>
                <c:pt idx="4">
                  <c:v>54</c:v>
                </c:pt>
              </c:numCache>
            </c:numRef>
          </c:val>
        </c:ser>
        <c:dLbls>
          <c:showLegendKey val="0"/>
          <c:showVal val="0"/>
          <c:showCatName val="0"/>
          <c:showSerName val="0"/>
          <c:showPercent val="0"/>
          <c:showBubbleSize val="0"/>
        </c:dLbls>
        <c:gapWidth val="150"/>
        <c:axId val="319384072"/>
        <c:axId val="319384464"/>
      </c:barChart>
      <c:catAx>
        <c:axId val="319384072"/>
        <c:scaling>
          <c:orientation val="minMax"/>
        </c:scaling>
        <c:delete val="0"/>
        <c:axPos val="l"/>
        <c:numFmt formatCode="General" sourceLinked="0"/>
        <c:majorTickMark val="out"/>
        <c:minorTickMark val="none"/>
        <c:tickLblPos val="nextTo"/>
        <c:txPr>
          <a:bodyPr/>
          <a:lstStyle/>
          <a:p>
            <a:pPr>
              <a:defRPr sz="1400"/>
            </a:pPr>
            <a:endParaRPr lang="en-US"/>
          </a:p>
        </c:txPr>
        <c:crossAx val="319384464"/>
        <c:crossesAt val="0"/>
        <c:auto val="1"/>
        <c:lblAlgn val="ctr"/>
        <c:lblOffset val="100"/>
        <c:noMultiLvlLbl val="0"/>
      </c:catAx>
      <c:valAx>
        <c:axId val="319384464"/>
        <c:scaling>
          <c:orientation val="minMax"/>
          <c:max val="100"/>
        </c:scaling>
        <c:delete val="0"/>
        <c:axPos val="b"/>
        <c:majorGridlines/>
        <c:numFmt formatCode="General" sourceLinked="1"/>
        <c:majorTickMark val="out"/>
        <c:minorTickMark val="none"/>
        <c:tickLblPos val="low"/>
        <c:txPr>
          <a:bodyPr/>
          <a:lstStyle/>
          <a:p>
            <a:pPr>
              <a:defRPr sz="1400"/>
            </a:pPr>
            <a:endParaRPr lang="en-US"/>
          </a:p>
        </c:txPr>
        <c:crossAx val="319384072"/>
        <c:crosses val="autoZero"/>
        <c:crossBetween val="between"/>
        <c:majorUnit val="20"/>
      </c:valAx>
    </c:plotArea>
    <c:legend>
      <c:legendPos val="r"/>
      <c:layout>
        <c:manualLayout>
          <c:xMode val="edge"/>
          <c:yMode val="edge"/>
          <c:x val="0.80620734908136449"/>
          <c:y val="0.1842479021108277"/>
          <c:w val="0.17961793906196524"/>
          <c:h val="0.63031422128571946"/>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latin typeface="Times New Roman" panose="02020603050405020304" pitchFamily="18" charset="0"/>
                <a:cs typeface="Times New Roman" panose="02020603050405020304" pitchFamily="18" charset="0"/>
              </a:rPr>
              <a:t>The Honors College Enrollment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1.2143290831815421E-2"/>
                  <c:y val="-7.0750118024067559E-17"/>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286581663630399E-3"/>
                  <c:y val="-1.157742578216754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8573163327261691E-3"/>
                  <c:y val="-1.157742578216754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7146326654523382E-3"/>
                  <c:y val="-3.859141927389181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8573163327261691E-3"/>
                  <c:y val="-7.7182838547783621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146326654523382E-3"/>
                  <c:y val="-7.7182838547783976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Enrollment!$A$1:$A$6</c:f>
              <c:strCache>
                <c:ptCount val="6"/>
                <c:pt idx="0">
                  <c:v>Fall 2010</c:v>
                </c:pt>
                <c:pt idx="1">
                  <c:v>Fall 2011</c:v>
                </c:pt>
                <c:pt idx="2">
                  <c:v>Fall 2012</c:v>
                </c:pt>
                <c:pt idx="3">
                  <c:v>Fall 2013</c:v>
                </c:pt>
                <c:pt idx="4">
                  <c:v>Fall 2014</c:v>
                </c:pt>
                <c:pt idx="5">
                  <c:v>Fall 2015</c:v>
                </c:pt>
              </c:strCache>
            </c:strRef>
          </c:cat>
          <c:val>
            <c:numRef>
              <c:f>Enrollment!$B$1:$B$6</c:f>
              <c:numCache>
                <c:formatCode>0</c:formatCode>
                <c:ptCount val="6"/>
                <c:pt idx="0">
                  <c:v>858</c:v>
                </c:pt>
                <c:pt idx="1">
                  <c:v>820</c:v>
                </c:pt>
                <c:pt idx="2">
                  <c:v>1064</c:v>
                </c:pt>
                <c:pt idx="3">
                  <c:v>1267</c:v>
                </c:pt>
                <c:pt idx="4">
                  <c:v>1519</c:v>
                </c:pt>
                <c:pt idx="5">
                  <c:v>1674</c:v>
                </c:pt>
              </c:numCache>
            </c:numRef>
          </c:val>
        </c:ser>
        <c:dLbls>
          <c:showLegendKey val="0"/>
          <c:showVal val="1"/>
          <c:showCatName val="0"/>
          <c:showSerName val="0"/>
          <c:showPercent val="0"/>
          <c:showBubbleSize val="0"/>
        </c:dLbls>
        <c:gapWidth val="150"/>
        <c:shape val="box"/>
        <c:axId val="279799488"/>
        <c:axId val="279799872"/>
        <c:axId val="0"/>
      </c:bar3DChart>
      <c:catAx>
        <c:axId val="279799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79799872"/>
        <c:crosses val="autoZero"/>
        <c:auto val="1"/>
        <c:lblAlgn val="ctr"/>
        <c:lblOffset val="100"/>
        <c:noMultiLvlLbl val="0"/>
      </c:catAx>
      <c:valAx>
        <c:axId val="279799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9799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latin typeface="Times New Roman" panose="02020603050405020304" pitchFamily="18" charset="0"/>
                <a:cs typeface="Times New Roman" panose="02020603050405020304" pitchFamily="18" charset="0"/>
              </a:rPr>
              <a:t>Fall 2015 Enrollment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'Admit Type'!$B$36</c:f>
              <c:strCache>
                <c:ptCount val="1"/>
                <c:pt idx="0">
                  <c:v>Fall 2015</c:v>
                </c:pt>
              </c:strCache>
            </c:strRef>
          </c:tx>
          <c:dPt>
            <c:idx val="0"/>
            <c:bubble3D val="0"/>
            <c:spPr>
              <a:solidFill>
                <a:srgbClr val="00B0F0"/>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'Admit Type'!$A$37:$A$38</c:f>
              <c:strCache>
                <c:ptCount val="2"/>
                <c:pt idx="0">
                  <c:v>FTIAC</c:v>
                </c:pt>
                <c:pt idx="1">
                  <c:v>Non-FTIAC</c:v>
                </c:pt>
              </c:strCache>
            </c:strRef>
          </c:cat>
          <c:val>
            <c:numRef>
              <c:f>'Admit Type'!$B$37:$B$38</c:f>
              <c:numCache>
                <c:formatCode>0.00%</c:formatCode>
                <c:ptCount val="2"/>
                <c:pt idx="0">
                  <c:v>0.93189964157706096</c:v>
                </c:pt>
                <c:pt idx="1">
                  <c:v>6.8100358422939072E-2</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578350835714361"/>
          <c:y val="0.42892674241165885"/>
          <c:w val="0.19881571679389826"/>
          <c:h val="0.1961653515560116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u="sng" dirty="0">
                <a:solidFill>
                  <a:schemeClr val="tx1"/>
                </a:solidFill>
                <a:latin typeface="Times New Roman" panose="02020603050405020304" pitchFamily="18" charset="0"/>
                <a:cs typeface="Times New Roman" panose="02020603050405020304" pitchFamily="18" charset="0"/>
              </a:rPr>
              <a:t>Fa 10 - WI 11</a:t>
            </a:r>
          </a:p>
        </c:rich>
      </c:tx>
      <c:layout>
        <c:manualLayout>
          <c:xMode val="edge"/>
          <c:yMode val="edge"/>
          <c:x val="2.9570319813226166E-3"/>
          <c:y val="3.2079231301748957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Lbls>
            <c:dLbl>
              <c:idx val="0"/>
              <c:layout>
                <c:manualLayout>
                  <c:x val="0.11067834133344706"/>
                  <c:y val="4.7755976735694731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308440974005465"/>
                      <c:h val="0.29412906071514389"/>
                    </c:manualLayout>
                  </c15:layout>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dLbl>
            <c:dLbl>
              <c:idx val="4"/>
              <c:layout>
                <c:manualLayout>
                  <c:x val="3.0531956229916449E-2"/>
                  <c:y val="4.298037906212526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1.1449483586218669E-2"/>
                  <c:y val="2.387798836784735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'Percentage by College-PIE'!$A$2:$A$7</c:f>
              <c:strCache>
                <c:ptCount val="6"/>
                <c:pt idx="0">
                  <c:v>Acad Affairs</c:v>
                </c:pt>
                <c:pt idx="1">
                  <c:v>CAS</c:v>
                </c:pt>
                <c:pt idx="2">
                  <c:v>COB</c:v>
                </c:pt>
                <c:pt idx="3">
                  <c:v>COE</c:v>
                </c:pt>
                <c:pt idx="4">
                  <c:v>CHHS</c:v>
                </c:pt>
                <c:pt idx="5">
                  <c:v>COT</c:v>
                </c:pt>
              </c:strCache>
            </c:strRef>
          </c:cat>
          <c:val>
            <c:numRef>
              <c:f>'Percentage by College-PIE'!$E$2:$E$7</c:f>
              <c:numCache>
                <c:formatCode>0.00%</c:formatCode>
                <c:ptCount val="6"/>
                <c:pt idx="0">
                  <c:v>3.2589016294508145E-2</c:v>
                </c:pt>
                <c:pt idx="1">
                  <c:v>0.56306578153289077</c:v>
                </c:pt>
                <c:pt idx="2">
                  <c:v>8.0869040434520215E-2</c:v>
                </c:pt>
                <c:pt idx="3">
                  <c:v>0.13397706698853348</c:v>
                </c:pt>
                <c:pt idx="4">
                  <c:v>0.1388050694025347</c:v>
                </c:pt>
                <c:pt idx="5">
                  <c:v>5.0694025347012672E-2</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cap="all" spc="100" normalizeH="0" baseline="0">
                <a:solidFill>
                  <a:schemeClr val="lt1"/>
                </a:solidFill>
                <a:latin typeface="+mn-lt"/>
                <a:ea typeface="+mn-ea"/>
                <a:cs typeface="+mn-cs"/>
              </a:defRPr>
            </a:pPr>
            <a:r>
              <a:rPr lang="en-US" sz="1800" dirty="0" smtClean="0">
                <a:latin typeface="Times New Roman" panose="02020603050405020304" pitchFamily="18" charset="0"/>
                <a:cs typeface="Times New Roman" panose="02020603050405020304" pitchFamily="18" charset="0"/>
              </a:rPr>
              <a:t>Cumulative GPA of Honors students</a:t>
            </a:r>
            <a:endParaRPr lang="en-US" sz="1800" dirty="0">
              <a:latin typeface="Times New Roman" panose="02020603050405020304" pitchFamily="18" charset="0"/>
              <a:cs typeface="Times New Roman" panose="02020603050405020304" pitchFamily="18" charset="0"/>
            </a:endParaRPr>
          </a:p>
        </c:rich>
      </c:tx>
      <c:layout>
        <c:manualLayout>
          <c:xMode val="edge"/>
          <c:yMode val="edge"/>
          <c:x val="0.19618674699739846"/>
          <c:y val="4.0589139954421379E-2"/>
        </c:manualLayout>
      </c:layout>
      <c:overlay val="0"/>
      <c:spPr>
        <a:noFill/>
        <a:ln>
          <a:noFill/>
        </a:ln>
        <a:effectLst/>
      </c:spPr>
      <c:txPr>
        <a:bodyPr rot="0" spcFirstLastPara="1" vertOverflow="ellipsis" vert="horz" wrap="square" anchor="ctr" anchorCtr="1"/>
        <a:lstStyle/>
        <a:p>
          <a:pPr algn="ctr">
            <a:defRPr sz="18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cked"/>
        <c:varyColors val="0"/>
        <c:ser>
          <c:idx val="0"/>
          <c:order val="0"/>
          <c:tx>
            <c:strRef>
              <c:f>GPA!$B$9</c:f>
              <c:strCache>
                <c:ptCount val="1"/>
                <c:pt idx="0">
                  <c:v>Cumulative GPA</c:v>
                </c:pt>
              </c:strCache>
            </c:strRef>
          </c:tx>
          <c:spPr>
            <a:ln w="25400" cap="rnd">
              <a:solidFill>
                <a:schemeClr val="lt1"/>
              </a:solidFill>
              <a:round/>
            </a:ln>
            <a:effectLst>
              <a:outerShdw dist="25400" dir="2700000" algn="tl" rotWithShape="0">
                <a:schemeClr val="accent5"/>
              </a:outerShdw>
            </a:effectLst>
          </c:spPr>
          <c:marker>
            <c:symbol val="none"/>
          </c:marker>
          <c:dLbls>
            <c:spPr>
              <a:solidFill>
                <a:schemeClr val="accent5"/>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5">
                          <a:lumMod val="60000"/>
                          <a:lumOff val="40000"/>
                        </a:schemeClr>
                      </a:solidFill>
                    </a:ln>
                    <a:effectLst/>
                  </c:spPr>
                </c15:leaderLines>
              </c:ext>
            </c:extLst>
          </c:dLbls>
          <c:cat>
            <c:strRef>
              <c:f>GPA!$A$10:$A$21</c:f>
              <c:strCache>
                <c:ptCount val="12"/>
                <c:pt idx="0">
                  <c:v>Fall 2010</c:v>
                </c:pt>
                <c:pt idx="1">
                  <c:v>Winter 2011</c:v>
                </c:pt>
                <c:pt idx="2">
                  <c:v>Fall 2011</c:v>
                </c:pt>
                <c:pt idx="3">
                  <c:v>Winter 2012</c:v>
                </c:pt>
                <c:pt idx="4">
                  <c:v>Fall 2012</c:v>
                </c:pt>
                <c:pt idx="5">
                  <c:v>Winter 2013</c:v>
                </c:pt>
                <c:pt idx="6">
                  <c:v>Fall 2013</c:v>
                </c:pt>
                <c:pt idx="7">
                  <c:v>Winter 2014</c:v>
                </c:pt>
                <c:pt idx="8">
                  <c:v>Fall 2014</c:v>
                </c:pt>
                <c:pt idx="9">
                  <c:v>Winter 2015</c:v>
                </c:pt>
                <c:pt idx="10">
                  <c:v>Fall 2015</c:v>
                </c:pt>
                <c:pt idx="11">
                  <c:v>Winter 2016</c:v>
                </c:pt>
              </c:strCache>
            </c:strRef>
          </c:cat>
          <c:val>
            <c:numRef>
              <c:f>GPA!$B$10:$B$21</c:f>
              <c:numCache>
                <c:formatCode>0.00</c:formatCode>
                <c:ptCount val="12"/>
                <c:pt idx="0">
                  <c:v>3.6993240093240098</c:v>
                </c:pt>
                <c:pt idx="1">
                  <c:v>3.69181476846058</c:v>
                </c:pt>
                <c:pt idx="2">
                  <c:v>3.6791829268292702</c:v>
                </c:pt>
                <c:pt idx="3">
                  <c:v>3.6884223918575101</c:v>
                </c:pt>
                <c:pt idx="4">
                  <c:v>3.6501221804511301</c:v>
                </c:pt>
                <c:pt idx="5">
                  <c:v>3.6614368932038799</c:v>
                </c:pt>
                <c:pt idx="6">
                  <c:v>3.6531886345698501</c:v>
                </c:pt>
                <c:pt idx="7">
                  <c:v>3.6508277027027001</c:v>
                </c:pt>
                <c:pt idx="8">
                  <c:v>3.62469387755102</c:v>
                </c:pt>
                <c:pt idx="9">
                  <c:v>3.6287162162162199</c:v>
                </c:pt>
                <c:pt idx="10">
                  <c:v>3.6354094441123701</c:v>
                </c:pt>
                <c:pt idx="11">
                  <c:v>3.64420724094881</c:v>
                </c:pt>
              </c:numCache>
            </c:numRef>
          </c:val>
          <c:smooth val="0"/>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23116360"/>
        <c:axId val="323116752"/>
      </c:lineChart>
      <c:catAx>
        <c:axId val="3231163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30" baseline="0">
                <a:solidFill>
                  <a:schemeClr val="lt1"/>
                </a:solidFill>
                <a:latin typeface="+mn-lt"/>
                <a:ea typeface="+mn-ea"/>
                <a:cs typeface="+mn-cs"/>
              </a:defRPr>
            </a:pPr>
            <a:endParaRPr lang="en-US"/>
          </a:p>
        </c:txPr>
        <c:crossAx val="323116752"/>
        <c:crosses val="autoZero"/>
        <c:auto val="1"/>
        <c:lblAlgn val="ctr"/>
        <c:lblOffset val="100"/>
        <c:noMultiLvlLbl val="0"/>
      </c:catAx>
      <c:valAx>
        <c:axId val="323116752"/>
        <c:scaling>
          <c:orientation val="minMax"/>
          <c:max val="4"/>
          <c:min val="3"/>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323116360"/>
        <c:crosses val="autoZero"/>
        <c:crossBetween val="between"/>
        <c:majorUnit val="0.1"/>
      </c:valAx>
      <c:spPr>
        <a:noFill/>
        <a:ln>
          <a:noFill/>
        </a:ln>
        <a:effectLst/>
      </c:spPr>
    </c:plotArea>
    <c:plotVisOnly val="1"/>
    <c:dispBlanksAs val="zero"/>
    <c:showDLblsOverMax val="0"/>
  </c:chart>
  <c:spPr>
    <a:solidFill>
      <a:schemeClr val="accent5"/>
    </a:solidFill>
    <a:ln w="9525" cap="flat" cmpd="sng" algn="ctr">
      <a:solidFill>
        <a:schemeClr val="lt1">
          <a:lumMod val="8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u="sng" dirty="0">
                <a:solidFill>
                  <a:schemeClr val="tx1"/>
                </a:solidFill>
                <a:latin typeface="Times New Roman" panose="02020603050405020304" pitchFamily="18" charset="0"/>
                <a:cs typeface="Times New Roman" panose="02020603050405020304" pitchFamily="18" charset="0"/>
              </a:rPr>
              <a:t>Fa 15 - WI 16</a:t>
            </a:r>
          </a:p>
        </c:rich>
      </c:tx>
      <c:layout>
        <c:manualLayout>
          <c:xMode val="edge"/>
          <c:yMode val="edge"/>
          <c:x val="6.6917427447150382E-4"/>
          <c:y val="3.8941802761799579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Lbls>
            <c:dLbl>
              <c:idx val="0"/>
              <c:layout>
                <c:manualLayout>
                  <c:x val="7.3962976433592318E-3"/>
                  <c:y val="0"/>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755532408506134"/>
                      <c:h val="0.29412906071514389"/>
                    </c:manualLayout>
                  </c15:layout>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dLbl>
            <c:dLbl>
              <c:idx val="5"/>
              <c:layout>
                <c:manualLayout>
                  <c:x val="1.4792886485271255E-2"/>
                  <c:y val="3.8204781388555785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'Percentage by College-PIE'!$A$42:$A$47</c:f>
              <c:strCache>
                <c:ptCount val="6"/>
                <c:pt idx="0">
                  <c:v>Acad Affairs</c:v>
                </c:pt>
                <c:pt idx="1">
                  <c:v>CAS</c:v>
                </c:pt>
                <c:pt idx="2">
                  <c:v>COB</c:v>
                </c:pt>
                <c:pt idx="3">
                  <c:v>COE</c:v>
                </c:pt>
                <c:pt idx="4">
                  <c:v>CHHS</c:v>
                </c:pt>
                <c:pt idx="5">
                  <c:v>COT</c:v>
                </c:pt>
              </c:strCache>
            </c:strRef>
          </c:cat>
          <c:val>
            <c:numRef>
              <c:f>'Percentage by College-PIE'!$E$42:$E$47</c:f>
              <c:numCache>
                <c:formatCode>0.00%</c:formatCode>
                <c:ptCount val="6"/>
                <c:pt idx="0">
                  <c:v>6.3797313797313793E-2</c:v>
                </c:pt>
                <c:pt idx="1">
                  <c:v>0.49938949938949939</c:v>
                </c:pt>
                <c:pt idx="2">
                  <c:v>0.10561660561660562</c:v>
                </c:pt>
                <c:pt idx="3">
                  <c:v>9.9816849816849823E-2</c:v>
                </c:pt>
                <c:pt idx="4">
                  <c:v>0.16117216117216118</c:v>
                </c:pt>
                <c:pt idx="5">
                  <c:v>7.0207570207570208E-2</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sng" strike="noStrike" kern="1200" spc="0" baseline="0">
                <a:solidFill>
                  <a:schemeClr val="tx1">
                    <a:lumMod val="65000"/>
                    <a:lumOff val="35000"/>
                  </a:schemeClr>
                </a:solidFill>
                <a:latin typeface="+mn-lt"/>
                <a:ea typeface="+mn-ea"/>
                <a:cs typeface="+mn-cs"/>
              </a:defRPr>
            </a:pPr>
            <a:r>
              <a:rPr lang="en-US" sz="1800" b="1" u="sng" dirty="0">
                <a:solidFill>
                  <a:schemeClr val="tx1"/>
                </a:solidFill>
                <a:latin typeface="Times New Roman" panose="02020603050405020304" pitchFamily="18" charset="0"/>
                <a:cs typeface="Times New Roman" panose="02020603050405020304" pitchFamily="18" charset="0"/>
              </a:rPr>
              <a:t>Honors Graduates</a:t>
            </a:r>
          </a:p>
        </c:rich>
      </c:tx>
      <c:overlay val="0"/>
      <c:spPr>
        <a:noFill/>
        <a:ln>
          <a:noFill/>
        </a:ln>
        <a:effectLst/>
      </c:spPr>
      <c:txPr>
        <a:bodyPr rot="0" spcFirstLastPara="1" vertOverflow="ellipsis" vert="horz" wrap="square" anchor="ctr" anchorCtr="1"/>
        <a:lstStyle/>
        <a:p>
          <a:pPr>
            <a:defRPr sz="1800" b="0" i="0" u="sng"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Grads!$B$1</c:f>
              <c:strCache>
                <c:ptCount val="1"/>
                <c:pt idx="0">
                  <c:v>Graduates</c:v>
                </c:pt>
              </c:strCache>
            </c:strRef>
          </c:tx>
          <c:spPr>
            <a:solidFill>
              <a:schemeClr val="accent1"/>
            </a:solidFill>
            <a:ln>
              <a:noFill/>
            </a:ln>
            <a:effectLst/>
            <a:sp3d/>
          </c:spPr>
          <c:invertIfNegative val="0"/>
          <c:dLbls>
            <c:dLbl>
              <c:idx val="0"/>
              <c:layout>
                <c:manualLayout>
                  <c:x val="-2.2781136693082943E-17"/>
                  <c:y val="-1.648634456849589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23647584263719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9.1124546772331772E-17"/>
                  <c:y val="-1.23647584263719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243172284247984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9.1124546772331772E-17"/>
                  <c:y val="-1.23647584263719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Grads!$A$2:$A$6</c:f>
              <c:strCache>
                <c:ptCount val="5"/>
                <c:pt idx="0">
                  <c:v>Total 2011</c:v>
                </c:pt>
                <c:pt idx="1">
                  <c:v>Total 2012</c:v>
                </c:pt>
                <c:pt idx="2">
                  <c:v>Total 2013</c:v>
                </c:pt>
                <c:pt idx="3">
                  <c:v>Total 2014</c:v>
                </c:pt>
                <c:pt idx="4">
                  <c:v>Total 2015</c:v>
                </c:pt>
              </c:strCache>
            </c:strRef>
          </c:cat>
          <c:val>
            <c:numRef>
              <c:f>Grads!$B$2:$B$6</c:f>
              <c:numCache>
                <c:formatCode>General</c:formatCode>
                <c:ptCount val="5"/>
                <c:pt idx="0">
                  <c:v>89</c:v>
                </c:pt>
                <c:pt idx="1">
                  <c:v>83</c:v>
                </c:pt>
                <c:pt idx="2">
                  <c:v>126</c:v>
                </c:pt>
                <c:pt idx="3">
                  <c:v>110</c:v>
                </c:pt>
                <c:pt idx="4">
                  <c:v>138</c:v>
                </c:pt>
              </c:numCache>
            </c:numRef>
          </c:val>
        </c:ser>
        <c:dLbls>
          <c:showLegendKey val="0"/>
          <c:showVal val="1"/>
          <c:showCatName val="0"/>
          <c:showSerName val="0"/>
          <c:showPercent val="0"/>
          <c:showBubbleSize val="0"/>
        </c:dLbls>
        <c:gapWidth val="150"/>
        <c:shape val="box"/>
        <c:axId val="323117536"/>
        <c:axId val="323119104"/>
        <c:axId val="0"/>
      </c:bar3DChart>
      <c:catAx>
        <c:axId val="323117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3119104"/>
        <c:crosses val="autoZero"/>
        <c:auto val="1"/>
        <c:lblAlgn val="ctr"/>
        <c:lblOffset val="100"/>
        <c:noMultiLvlLbl val="0"/>
      </c:catAx>
      <c:valAx>
        <c:axId val="32311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3117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chemeClr val="tx1"/>
                </a:solidFill>
                <a:latin typeface="+mn-lt"/>
                <a:ea typeface="+mn-ea"/>
                <a:cs typeface="+mn-cs"/>
              </a:defRPr>
            </a:pPr>
            <a:r>
              <a:rPr lang="en-US" sz="1600" b="1" u="sng" dirty="0">
                <a:solidFill>
                  <a:schemeClr val="tx1"/>
                </a:solidFill>
                <a:latin typeface="Times New Roman" panose="02020603050405020304" pitchFamily="18" charset="0"/>
                <a:cs typeface="Times New Roman" panose="02020603050405020304" pitchFamily="18" charset="0"/>
              </a:rPr>
              <a:t>Percentage of Honors Graduates out of Total Honors Students Graduating</a:t>
            </a:r>
          </a:p>
        </c:rich>
      </c:tx>
      <c:overlay val="0"/>
      <c:spPr>
        <a:noFill/>
        <a:ln>
          <a:noFill/>
        </a:ln>
        <a:effectLst/>
      </c:spPr>
      <c:txPr>
        <a:bodyPr rot="0" spcFirstLastPara="1" vertOverflow="ellipsis" vert="horz" wrap="square" anchor="ctr" anchorCtr="1"/>
        <a:lstStyle/>
        <a:p>
          <a:pPr>
            <a:defRPr sz="1600" b="0" i="0" u="sng"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Percentage of Honors Graduates out of Total Honors Students Graduating</c:v>
                </c:pt>
              </c:strCache>
            </c:strRef>
          </c:tx>
          <c:spPr>
            <a:solidFill>
              <a:schemeClr val="accent1"/>
            </a:solidFill>
            <a:ln>
              <a:noFill/>
            </a:ln>
            <a:effectLst/>
            <a:sp3d/>
          </c:spPr>
          <c:invertIfNegative val="0"/>
          <c:dLbls>
            <c:dLbl>
              <c:idx val="0"/>
              <c:layout>
                <c:manualLayout>
                  <c:x val="-2.5462668816039986E-17"/>
                  <c:y val="-1.388888888888897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9.2592592592592587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9.2592592592592587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185067526415994E-16"/>
                  <c:y val="-1.388888888888888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2011 - 2012</c:v>
                </c:pt>
                <c:pt idx="1">
                  <c:v>2012 - 2013</c:v>
                </c:pt>
                <c:pt idx="2">
                  <c:v>2013 - 2014</c:v>
                </c:pt>
                <c:pt idx="3">
                  <c:v>2014 - 2015</c:v>
                </c:pt>
                <c:pt idx="4">
                  <c:v>2015-2016</c:v>
                </c:pt>
              </c:strCache>
            </c:strRef>
          </c:cat>
          <c:val>
            <c:numRef>
              <c:f>Sheet1!$B$2:$B$6</c:f>
              <c:numCache>
                <c:formatCode>0%</c:formatCode>
                <c:ptCount val="5"/>
                <c:pt idx="0">
                  <c:v>0.48</c:v>
                </c:pt>
                <c:pt idx="1">
                  <c:v>0.54</c:v>
                </c:pt>
                <c:pt idx="2">
                  <c:v>0.55000000000000004</c:v>
                </c:pt>
                <c:pt idx="3">
                  <c:v>0.56999999999999995</c:v>
                </c:pt>
                <c:pt idx="4">
                  <c:v>0.74</c:v>
                </c:pt>
              </c:numCache>
            </c:numRef>
          </c:val>
        </c:ser>
        <c:dLbls>
          <c:showLegendKey val="0"/>
          <c:showVal val="1"/>
          <c:showCatName val="0"/>
          <c:showSerName val="0"/>
          <c:showPercent val="0"/>
          <c:showBubbleSize val="0"/>
        </c:dLbls>
        <c:gapWidth val="150"/>
        <c:shape val="box"/>
        <c:axId val="322458352"/>
        <c:axId val="322458744"/>
        <c:axId val="0"/>
      </c:bar3DChart>
      <c:catAx>
        <c:axId val="322458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458744"/>
        <c:crosses val="autoZero"/>
        <c:auto val="1"/>
        <c:lblAlgn val="ctr"/>
        <c:lblOffset val="100"/>
        <c:noMultiLvlLbl val="0"/>
      </c:catAx>
      <c:valAx>
        <c:axId val="32245874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45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BDA083A2-14AE-47F5-B47B-B42FD93290FD}" type="datetimeFigureOut">
              <a:rPr lang="en-US" smtClean="0"/>
              <a:t>4/19/2016</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3D0D4A9B-8C7D-4FD9-B255-E21977A4C7A4}" type="slidenum">
              <a:rPr lang="en-US" smtClean="0"/>
              <a:t>‹#›</a:t>
            </a:fld>
            <a:endParaRPr lang="en-US"/>
          </a:p>
        </p:txBody>
      </p:sp>
    </p:spTree>
    <p:extLst>
      <p:ext uri="{BB962C8B-B14F-4D97-AF65-F5344CB8AC3E}">
        <p14:creationId xmlns:p14="http://schemas.microsoft.com/office/powerpoint/2010/main" val="358805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idx="1"/>
          </p:nvPr>
        </p:nvSpPr>
        <p:spPr>
          <a:xfrm>
            <a:off x="3977531" y="0"/>
            <a:ext cx="3043979" cy="467363"/>
          </a:xfrm>
          <a:prstGeom prst="rect">
            <a:avLst/>
          </a:prstGeom>
        </p:spPr>
        <p:txBody>
          <a:bodyPr vert="horz" lIns="91577" tIns="45789" rIns="91577" bIns="45789" rtlCol="0"/>
          <a:lstStyle>
            <a:lvl1pPr algn="r">
              <a:defRPr sz="1200"/>
            </a:lvl1pPr>
          </a:lstStyle>
          <a:p>
            <a:fld id="{EFD08A75-715A-468B-A0B3-DD1C2C4CECB7}" type="datetimeFigureOut">
              <a:rPr lang="en-US" smtClean="0"/>
              <a:t>4/19/2016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77" tIns="45789" rIns="91577" bIns="45789" rtlCol="0" anchor="ctr"/>
          <a:lstStyle/>
          <a:p>
            <a:endParaRPr lang="en-US"/>
          </a:p>
        </p:txBody>
      </p:sp>
      <p:sp>
        <p:nvSpPr>
          <p:cNvPr id="5" name="Notes Placeholder 4"/>
          <p:cNvSpPr>
            <a:spLocks noGrp="1"/>
          </p:cNvSpPr>
          <p:nvPr>
            <p:ph type="body" sz="quarter" idx="3"/>
          </p:nvPr>
        </p:nvSpPr>
        <p:spPr>
          <a:xfrm>
            <a:off x="702946" y="4479687"/>
            <a:ext cx="5617208" cy="3665776"/>
          </a:xfrm>
          <a:prstGeom prst="rect">
            <a:avLst/>
          </a:prstGeom>
        </p:spPr>
        <p:txBody>
          <a:bodyPr vert="horz" lIns="91577" tIns="45789" rIns="91577" bIns="457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1738"/>
            <a:ext cx="3043979" cy="467363"/>
          </a:xfrm>
          <a:prstGeom prst="rect">
            <a:avLst/>
          </a:prstGeom>
        </p:spPr>
        <p:txBody>
          <a:bodyPr vert="horz" lIns="91577" tIns="45789" rIns="91577" bIns="45789" rtlCol="0" anchor="b"/>
          <a:lstStyle>
            <a:lvl1pPr algn="r">
              <a:defRPr sz="1200"/>
            </a:lvl1pPr>
          </a:lstStyle>
          <a:p>
            <a:fld id="{D5C87BCF-F651-4A11-9078-BD9632116475}" type="slidenum">
              <a:rPr lang="en-US" smtClean="0"/>
              <a:t>‹#›</a:t>
            </a:fld>
            <a:endParaRPr lang="en-US"/>
          </a:p>
        </p:txBody>
      </p:sp>
    </p:spTree>
    <p:extLst>
      <p:ext uri="{BB962C8B-B14F-4D97-AF65-F5344CB8AC3E}">
        <p14:creationId xmlns:p14="http://schemas.microsoft.com/office/powerpoint/2010/main" val="2580593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DON’S INTRODUCTORY</a:t>
            </a:r>
            <a:r>
              <a:rPr lang="en-US" baseline="0" dirty="0" smtClean="0"/>
              <a:t> COMMENTS:</a:t>
            </a:r>
          </a:p>
          <a:p>
            <a:endParaRPr lang="en-US" baseline="0" dirty="0" smtClean="0"/>
          </a:p>
          <a:p>
            <a:pPr marL="171707" indent="-171707">
              <a:buFont typeface="Wingdings" panose="05000000000000000000" pitchFamily="2" charset="2"/>
              <a:buChar char="à"/>
            </a:pPr>
            <a:r>
              <a:rPr lang="en-US" baseline="0" dirty="0" smtClean="0">
                <a:sym typeface="Wingdings" panose="05000000000000000000" pitchFamily="2" charset="2"/>
              </a:rPr>
              <a:t>Received outstanding feedback from employees on the surveys we distributed at the last meeting</a:t>
            </a:r>
            <a:br>
              <a:rPr lang="en-US" baseline="0" dirty="0" smtClean="0">
                <a:sym typeface="Wingdings" panose="05000000000000000000" pitchFamily="2" charset="2"/>
              </a:rPr>
            </a:br>
            <a:endParaRPr lang="en-US" baseline="0" dirty="0" smtClean="0">
              <a:sym typeface="Wingdings" panose="05000000000000000000" pitchFamily="2" charset="2"/>
            </a:endParaRPr>
          </a:p>
          <a:p>
            <a:pPr marL="171707" indent="-171707">
              <a:buFont typeface="Wingdings" panose="05000000000000000000" pitchFamily="2" charset="2"/>
              <a:buChar char="à"/>
            </a:pPr>
            <a:r>
              <a:rPr lang="en-US" baseline="0" dirty="0" smtClean="0">
                <a:sym typeface="Wingdings" panose="05000000000000000000" pitchFamily="2" charset="2"/>
              </a:rPr>
              <a:t>A list of every response to the questions from the February meeting will be posted online after this meeting.</a:t>
            </a:r>
            <a:br>
              <a:rPr lang="en-US" baseline="0" dirty="0" smtClean="0">
                <a:sym typeface="Wingdings" panose="05000000000000000000" pitchFamily="2" charset="2"/>
              </a:rPr>
            </a:br>
            <a:endParaRPr lang="en-US" baseline="0" dirty="0" smtClean="0">
              <a:sym typeface="Wingdings" panose="05000000000000000000" pitchFamily="2" charset="2"/>
            </a:endParaRPr>
          </a:p>
          <a:p>
            <a:pPr marL="171707" indent="-171707">
              <a:buFont typeface="Wingdings" panose="05000000000000000000" pitchFamily="2" charset="2"/>
              <a:buChar char="à"/>
            </a:pPr>
            <a:r>
              <a:rPr lang="en-US" baseline="0" dirty="0" smtClean="0">
                <a:sym typeface="Wingdings" panose="05000000000000000000" pitchFamily="2" charset="2"/>
              </a:rPr>
              <a:t>A copy of those responses is at each table – only one copy to save paper because it’s more than 40 pages in length!</a:t>
            </a:r>
            <a:br>
              <a:rPr lang="en-US" baseline="0" dirty="0" smtClean="0">
                <a:sym typeface="Wingdings" panose="05000000000000000000" pitchFamily="2" charset="2"/>
              </a:rPr>
            </a:br>
            <a:endParaRPr lang="en-US" baseline="0" dirty="0" smtClean="0">
              <a:sym typeface="Wingdings" panose="05000000000000000000" pitchFamily="2" charset="2"/>
            </a:endParaRPr>
          </a:p>
          <a:p>
            <a:pPr marL="171707" indent="-171707">
              <a:buFont typeface="Wingdings" panose="05000000000000000000" pitchFamily="2" charset="2"/>
              <a:buChar char="à"/>
            </a:pPr>
            <a:r>
              <a:rPr lang="en-US" dirty="0" smtClean="0"/>
              <a:t>Today, we will begin with a brief overview</a:t>
            </a:r>
            <a:r>
              <a:rPr lang="en-US" baseline="0" dirty="0" smtClean="0"/>
              <a:t> of your responses</a:t>
            </a:r>
          </a:p>
          <a:p>
            <a:pPr marL="171707" indent="-171707">
              <a:buFont typeface="Wingdings" panose="05000000000000000000" pitchFamily="2" charset="2"/>
              <a:buChar char="à"/>
            </a:pPr>
            <a:endParaRPr lang="en-US" baseline="0" dirty="0" smtClean="0"/>
          </a:p>
          <a:p>
            <a:pPr marL="171707" indent="-171707">
              <a:buFont typeface="Wingdings" panose="05000000000000000000" pitchFamily="2" charset="2"/>
              <a:buChar char="à"/>
            </a:pPr>
            <a:r>
              <a:rPr lang="en-US" baseline="0" dirty="0" smtClean="0"/>
              <a:t>After that, Kevin </a:t>
            </a:r>
            <a:r>
              <a:rPr lang="en-US" baseline="0" dirty="0" err="1" smtClean="0"/>
              <a:t>Kucera</a:t>
            </a:r>
            <a:r>
              <a:rPr lang="en-US" baseline="0" dirty="0" smtClean="0"/>
              <a:t> will provide a brief overview of enrollment trends and plans – this was a popular request in the survey responses</a:t>
            </a:r>
          </a:p>
          <a:p>
            <a:pPr marL="171707" indent="-171707">
              <a:buFont typeface="Wingdings" panose="05000000000000000000" pitchFamily="2" charset="2"/>
              <a:buChar char="à"/>
            </a:pPr>
            <a:endParaRPr lang="en-US" baseline="0" dirty="0" smtClean="0"/>
          </a:p>
          <a:p>
            <a:pPr marL="171707" indent="-171707">
              <a:buFont typeface="Wingdings" panose="05000000000000000000" pitchFamily="2" charset="2"/>
              <a:buChar char="à"/>
            </a:pPr>
            <a:r>
              <a:rPr lang="en-US" baseline="0" dirty="0" smtClean="0"/>
              <a:t>After that, Mike Valdes will provide an update about the current year’s budget</a:t>
            </a:r>
            <a:br>
              <a:rPr lang="en-US" baseline="0" dirty="0" smtClean="0"/>
            </a:br>
            <a:endParaRPr lang="en-US" baseline="0" dirty="0" smtClean="0"/>
          </a:p>
          <a:p>
            <a:pPr marL="171707" indent="-171707">
              <a:buFont typeface="Wingdings" panose="05000000000000000000" pitchFamily="2" charset="2"/>
              <a:buChar char="à"/>
            </a:pPr>
            <a:r>
              <a:rPr lang="en-US" baseline="0" dirty="0" smtClean="0"/>
              <a:t>Q&amp;A available after each presentation</a:t>
            </a:r>
            <a:br>
              <a:rPr lang="en-US" baseline="0" dirty="0" smtClean="0"/>
            </a:br>
            <a:endParaRPr lang="en-US" baseline="0" dirty="0" smtClean="0"/>
          </a:p>
          <a:p>
            <a:pPr marL="171707" indent="-171707">
              <a:buFont typeface="Wingdings" panose="05000000000000000000" pitchFamily="2" charset="2"/>
              <a:buChar char="à"/>
            </a:pPr>
            <a:r>
              <a:rPr lang="en-US" baseline="0" dirty="0" smtClean="0"/>
              <a:t>A few copies of today’s presentations are available at your table in case you can’t see the screens, and today’s presentation will be posted online later today. </a:t>
            </a:r>
            <a:br>
              <a:rPr lang="en-US" baseline="0" dirty="0" smtClean="0"/>
            </a:br>
            <a:endParaRPr lang="en-US" baseline="0" dirty="0" smtClean="0"/>
          </a:p>
          <a:p>
            <a:pPr marL="171707" indent="-171707">
              <a:buFont typeface="Wingdings" panose="05000000000000000000" pitchFamily="2" charset="2"/>
              <a:buChar char="à"/>
            </a:pPr>
            <a:r>
              <a:rPr lang="en-US" baseline="0" dirty="0" smtClean="0"/>
              <a:t>We also posted February’s presentation online.</a:t>
            </a:r>
          </a:p>
          <a:p>
            <a:pPr marL="171707" indent="-171707">
              <a:buFont typeface="Wingdings" panose="05000000000000000000" pitchFamily="2" charset="2"/>
              <a:buChar char="à"/>
            </a:pPr>
            <a:endParaRPr lang="en-US" baseline="0" dirty="0" smtClean="0"/>
          </a:p>
          <a:p>
            <a:pPr marL="171707" indent="-171707">
              <a:buFont typeface="Wingdings" panose="05000000000000000000" pitchFamily="2" charset="2"/>
              <a:buChar char="à"/>
            </a:pPr>
            <a:r>
              <a:rPr lang="en-US" baseline="0" dirty="0" smtClean="0"/>
              <a:t>We’ll close with table discussion, another (much shorter) survey, and final Q&amp;A</a:t>
            </a:r>
            <a:endParaRPr lang="en-US" dirty="0"/>
          </a:p>
        </p:txBody>
      </p:sp>
      <p:sp>
        <p:nvSpPr>
          <p:cNvPr id="4" name="Slide Number Placeholder 3"/>
          <p:cNvSpPr>
            <a:spLocks noGrp="1"/>
          </p:cNvSpPr>
          <p:nvPr>
            <p:ph type="sldNum" sz="quarter" idx="10"/>
          </p:nvPr>
        </p:nvSpPr>
        <p:spPr/>
        <p:txBody>
          <a:bodyPr/>
          <a:lstStyle/>
          <a:p>
            <a:fld id="{30723D3E-E5A3-4668-BA7F-B2E2B33D68C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32566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B0ADA-9997-47D7-B91E-34A5506F7EA3}" type="slidenum">
              <a:rPr lang="en-US">
                <a:solidFill>
                  <a:srgbClr val="000000"/>
                </a:solidFill>
              </a:rPr>
              <a:pPr/>
              <a:t>36</a:t>
            </a:fld>
            <a:endParaRPr lang="en-US" dirty="0">
              <a:solidFill>
                <a:srgbClr val="000000"/>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7026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46E40F6-3BD9-414D-BEA3-06FDAA16643C}" type="slidenum">
              <a:rPr lang="en-US" smtClean="0">
                <a:solidFill>
                  <a:srgbClr val="000000"/>
                </a:solidFill>
              </a:rPr>
              <a:pPr/>
              <a:t>37</a:t>
            </a:fld>
            <a:endParaRPr lang="en-US" dirty="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5857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46E40F6-3BD9-414D-BEA3-06FDAA16643C}" type="slidenum">
              <a:rPr lang="en-US" smtClean="0">
                <a:solidFill>
                  <a:srgbClr val="000000"/>
                </a:solidFill>
              </a:rPr>
              <a:pPr/>
              <a:t>38</a:t>
            </a:fld>
            <a:endParaRPr lang="en-US" dirty="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8427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70C0BFA-98A3-4102-A6DF-644B7E7C333A}" type="slidenum">
              <a:rPr lang="en-US" smtClean="0">
                <a:solidFill>
                  <a:srgbClr val="000000"/>
                </a:solidFill>
              </a:rPr>
              <a:pPr/>
              <a:t>39</a:t>
            </a:fld>
            <a:endParaRPr lang="en-US" dirty="0" smtClean="0">
              <a:solidFill>
                <a:srgbClr val="000000"/>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2602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C87BCF-F651-4A11-9078-BD963211647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9146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A13156A-0CFE-4A7F-8D9F-AE60CC427F0D}" type="slidenum">
              <a:rPr lang="en-US" smtClean="0">
                <a:solidFill>
                  <a:srgbClr val="000000"/>
                </a:solidFill>
              </a:rPr>
              <a:pPr/>
              <a:t>21</a:t>
            </a:fld>
            <a:endParaRPr lang="en-US" dirty="0"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8108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A13156A-0CFE-4A7F-8D9F-AE60CC427F0D}" type="slidenum">
              <a:rPr lang="en-US" smtClean="0">
                <a:solidFill>
                  <a:srgbClr val="000000"/>
                </a:solidFill>
              </a:rPr>
              <a:pPr/>
              <a:t>22</a:t>
            </a:fld>
            <a:endParaRPr lang="en-US" dirty="0"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23363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A13156A-0CFE-4A7F-8D9F-AE60CC427F0D}" type="slidenum">
              <a:rPr lang="en-US" smtClean="0">
                <a:solidFill>
                  <a:srgbClr val="000000"/>
                </a:solidFill>
              </a:rPr>
              <a:pPr/>
              <a:t>23</a:t>
            </a:fld>
            <a:endParaRPr lang="en-US" dirty="0"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7617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A13156A-0CFE-4A7F-8D9F-AE60CC427F0D}" type="slidenum">
              <a:rPr lang="en-US" smtClean="0">
                <a:solidFill>
                  <a:srgbClr val="000000"/>
                </a:solidFill>
              </a:rPr>
              <a:pPr/>
              <a:t>25</a:t>
            </a:fld>
            <a:endParaRPr lang="en-US" dirty="0"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1203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46E40F6-3BD9-414D-BEA3-06FDAA16643C}" type="slidenum">
              <a:rPr lang="en-US" smtClean="0">
                <a:solidFill>
                  <a:srgbClr val="000000"/>
                </a:solidFill>
              </a:rPr>
              <a:pPr/>
              <a:t>27</a:t>
            </a:fld>
            <a:endParaRPr lang="en-US" dirty="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665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46E40F6-3BD9-414D-BEA3-06FDAA16643C}" type="slidenum">
              <a:rPr lang="en-US" smtClean="0">
                <a:solidFill>
                  <a:srgbClr val="000000"/>
                </a:solidFill>
              </a:rPr>
              <a:pPr/>
              <a:t>29</a:t>
            </a:fld>
            <a:endParaRPr lang="en-US" dirty="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3893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46E40F6-3BD9-414D-BEA3-06FDAA16643C}" type="slidenum">
              <a:rPr lang="en-US" smtClean="0">
                <a:solidFill>
                  <a:srgbClr val="000000"/>
                </a:solidFill>
              </a:rPr>
              <a:pPr/>
              <a:t>33</a:t>
            </a:fld>
            <a:endParaRPr lang="en-US" dirty="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076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AEAD6-0AC8-43F1-A857-7B4C95DB5276}" type="datetime1">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58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BBED0-62E0-4F34-8D04-5583FC37247F}" type="datetime1">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49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1B729B-058D-4845-BD93-05CEE8E519DB}" type="datetime1">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865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4D6B64DA-E7C9-4A0F-8538-6C41BE4C4926}" type="datetimeFigureOut">
              <a:rPr lang="en-US" smtClean="0"/>
              <a:pPr/>
              <a:t>4/19/2016</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30ACD0F-68DA-4D9E-8028-388CB59C4818}"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080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1337219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298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6" name="Footer Placeholder 5"/>
          <p:cNvSpPr>
            <a:spLocks noGrp="1"/>
          </p:cNvSpPr>
          <p:nvPr>
            <p:ph type="ftr" sz="quarter" idx="11"/>
          </p:nvPr>
        </p:nvSpPr>
        <p:spPr/>
        <p:txBody>
          <a:bodyPr/>
          <a:lstStyle/>
          <a:p>
            <a:endParaRPr lang="en-US">
              <a:solidFill>
                <a:srgbClr val="A6B727"/>
              </a:solidFill>
            </a:endParaRPr>
          </a:p>
        </p:txBody>
      </p:sp>
      <p:sp>
        <p:nvSpPr>
          <p:cNvPr id="7" name="Slide Number Placeholder 6"/>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874776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8" name="Footer Placeholder 7"/>
          <p:cNvSpPr>
            <a:spLocks noGrp="1"/>
          </p:cNvSpPr>
          <p:nvPr>
            <p:ph type="ftr" sz="quarter" idx="11"/>
          </p:nvPr>
        </p:nvSpPr>
        <p:spPr/>
        <p:txBody>
          <a:bodyPr/>
          <a:lstStyle/>
          <a:p>
            <a:endParaRPr lang="en-US">
              <a:solidFill>
                <a:srgbClr val="A6B727"/>
              </a:solidFill>
            </a:endParaRPr>
          </a:p>
        </p:txBody>
      </p:sp>
      <p:sp>
        <p:nvSpPr>
          <p:cNvPr id="9" name="Slide Number Placeholder 8"/>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412431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4" name="Footer Placeholder 3"/>
          <p:cNvSpPr>
            <a:spLocks noGrp="1"/>
          </p:cNvSpPr>
          <p:nvPr>
            <p:ph type="ftr" sz="quarter" idx="11"/>
          </p:nvPr>
        </p:nvSpPr>
        <p:spPr/>
        <p:txBody>
          <a:bodyPr/>
          <a:lstStyle/>
          <a:p>
            <a:endParaRPr lang="en-US">
              <a:solidFill>
                <a:srgbClr val="A6B727"/>
              </a:solidFill>
            </a:endParaRPr>
          </a:p>
        </p:txBody>
      </p:sp>
      <p:sp>
        <p:nvSpPr>
          <p:cNvPr id="5" name="Slide Number Placeholder 4"/>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935479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3" name="Footer Placeholder 2"/>
          <p:cNvSpPr>
            <a:spLocks noGrp="1"/>
          </p:cNvSpPr>
          <p:nvPr>
            <p:ph type="ftr" sz="quarter" idx="11"/>
          </p:nvPr>
        </p:nvSpPr>
        <p:spPr/>
        <p:txBody>
          <a:bodyPr/>
          <a:lstStyle/>
          <a:p>
            <a:endParaRPr lang="en-US">
              <a:solidFill>
                <a:srgbClr val="A6B727"/>
              </a:solidFill>
            </a:endParaRPr>
          </a:p>
        </p:txBody>
      </p:sp>
      <p:sp>
        <p:nvSpPr>
          <p:cNvPr id="4" name="Slide Number Placeholder 3"/>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421629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6" name="Footer Placeholder 5"/>
          <p:cNvSpPr>
            <a:spLocks noGrp="1"/>
          </p:cNvSpPr>
          <p:nvPr>
            <p:ph type="ftr" sz="quarter" idx="11"/>
          </p:nvPr>
        </p:nvSpPr>
        <p:spPr/>
        <p:txBody>
          <a:bodyPr/>
          <a:lstStyle/>
          <a:p>
            <a:endParaRPr lang="en-US">
              <a:solidFill>
                <a:srgbClr val="A6B727"/>
              </a:solidFill>
            </a:endParaRPr>
          </a:p>
        </p:txBody>
      </p:sp>
      <p:sp>
        <p:nvSpPr>
          <p:cNvPr id="7" name="Slide Number Placeholder 6"/>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91733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D466F-CE6B-4B0F-AB26-02C99350E988}" type="datetime1">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27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6" name="Footer Placeholder 5"/>
          <p:cNvSpPr>
            <a:spLocks noGrp="1"/>
          </p:cNvSpPr>
          <p:nvPr>
            <p:ph type="ftr" sz="quarter" idx="11"/>
          </p:nvPr>
        </p:nvSpPr>
        <p:spPr/>
        <p:txBody>
          <a:bodyPr/>
          <a:lstStyle/>
          <a:p>
            <a:endParaRPr lang="en-US">
              <a:solidFill>
                <a:srgbClr val="A6B727"/>
              </a:solidFill>
            </a:endParaRPr>
          </a:p>
        </p:txBody>
      </p:sp>
      <p:sp>
        <p:nvSpPr>
          <p:cNvPr id="7" name="Slide Number Placeholder 6"/>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1184300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3156385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3639407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1377D-BA47-427B-A2E6-C439ECF277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289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D985AB-38F2-4627-91C9-601E2A625A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1688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3E79D-37E6-4924-B2AE-9B2178BF2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0178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54B87F-331F-493A-9BFE-3E3D736E97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1064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D105CA-0BD0-437A-9EF1-4ADDC00348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2276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07C32B-90F1-4D1F-A840-4ED4A27E96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9493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1EC8B3-F0F9-4BB4-AE1A-19797ABBCA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279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52E78E-8ECF-455B-806A-A75475AC3064}" type="datetime1">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249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2262B-27DC-478B-AE55-C5B0A5BE88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029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3008BF-7AB1-4AE8-866F-89C7C0BAA2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1527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29F587-3D6C-463F-85A3-2E7D19D27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183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B1FA5-4DD4-4BC3-9DE1-F47DF69B0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0667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8CBFB7-6F32-4696-B0DA-EE9A00C78F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682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ECB279-6865-45AA-9C56-5F90D95CB8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402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1377D-BA47-427B-A2E6-C439ECF277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0459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D985AB-38F2-4627-91C9-601E2A625A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1025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3E79D-37E6-4924-B2AE-9B2178BF2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027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54B87F-331F-493A-9BFE-3E3D736E97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512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6E79E7-5431-434D-B3C2-6DBE83F6E436}" type="datetime1">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581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D105CA-0BD0-437A-9EF1-4ADDC00348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0293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07C32B-90F1-4D1F-A840-4ED4A27E96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3399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1EC8B3-F0F9-4BB4-AE1A-19797ABBCA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3610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2262B-27DC-478B-AE55-C5B0A5BE88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2955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3008BF-7AB1-4AE8-866F-89C7C0BAA2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0090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29F587-3D6C-463F-85A3-2E7D19D27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4774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B1FA5-4DD4-4BC3-9DE1-F47DF69B0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4820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8CBFB7-6F32-4696-B0DA-EE9A00C78F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8929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ECB279-6865-45AA-9C56-5F90D95CB8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7915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1377D-BA47-427B-A2E6-C439ECF277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79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3A9935-8801-43D4-9013-5DEE2E9A39D0}" type="datetime1">
              <a:rPr lang="en-US" smtClean="0">
                <a:solidFill>
                  <a:prstClr val="black">
                    <a:tint val="75000"/>
                  </a:prstClr>
                </a:solidFill>
              </a:rPr>
              <a:pPr/>
              <a:t>4/19/2016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387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D985AB-38F2-4627-91C9-601E2A625A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1276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3E79D-37E6-4924-B2AE-9B2178BF2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1531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54B87F-331F-493A-9BFE-3E3D736E97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5302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D105CA-0BD0-437A-9EF1-4ADDC00348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5327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07C32B-90F1-4D1F-A840-4ED4A27E96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3011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1EC8B3-F0F9-4BB4-AE1A-19797ABBCA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2802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2262B-27DC-478B-AE55-C5B0A5BE88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0688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3008BF-7AB1-4AE8-866F-89C7C0BAA2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0327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29F587-3D6C-463F-85A3-2E7D19D27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2422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B1FA5-4DD4-4BC3-9DE1-F47DF69B0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12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FC9A22-1CA6-44B9-8C12-92111BA040FB}" type="datetime1">
              <a:rPr lang="en-US" smtClean="0">
                <a:solidFill>
                  <a:prstClr val="black">
                    <a:tint val="75000"/>
                  </a:prstClr>
                </a:solidFill>
              </a:rPr>
              <a:pPr/>
              <a:t>4/19/2016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881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8CBFB7-6F32-4696-B0DA-EE9A00C78F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2028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ECB279-6865-45AA-9C56-5F90D95CB8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774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1695A-290F-48C3-825D-2D0423E4CC6F}" type="datetime1">
              <a:rPr lang="en-US" smtClean="0">
                <a:solidFill>
                  <a:prstClr val="black">
                    <a:tint val="75000"/>
                  </a:prstClr>
                </a:solidFill>
              </a:rPr>
              <a:pPr/>
              <a:t>4/19/2016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274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DB862-42DD-4BEA-8471-1D48B26C009F}" type="datetime1">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3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794D8-86B6-418E-93D0-6A9A72BFE5F4}" type="datetime1">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16, 2016</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471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56561-9883-4BCF-8C09-3B882228618A}" type="datetime1">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16, 2016</a:t>
            </a: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2FCB8-3270-4858-B45A-02B94FF8E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97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D6B64DA-E7C9-4A0F-8538-6C41BE4C4926}" type="datetimeFigureOut">
              <a:rPr lang="en-US" smtClean="0">
                <a:solidFill>
                  <a:srgbClr val="A6B727"/>
                </a:solidFill>
              </a:rPr>
              <a:pPr/>
              <a:t>4/19/2016</a:t>
            </a:fld>
            <a:endParaRPr lang="en-US">
              <a:solidFill>
                <a:srgbClr val="A6B727"/>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A6B727"/>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30ACD0F-68DA-4D9E-8028-388CB59C4818}"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5017731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37A0E9A-60A3-4BAB-B60A-CC1F9A94C4A3}"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8471435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37A0E9A-60A3-4BAB-B60A-CC1F9A94C4A3}"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20593346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37A0E9A-60A3-4BAB-B60A-CC1F9A94C4A3}"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9392275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 Id="rId5" Type="http://schemas.openxmlformats.org/officeDocument/2006/relationships/chart" Target="../charts/chart4.xml"/><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chart" Target="../charts/char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7.jpeg"/><Relationship Id="rId1" Type="http://schemas.openxmlformats.org/officeDocument/2006/relationships/slideLayout" Target="../slideLayouts/slideLayout18.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705232"/>
            <a:ext cx="9144000" cy="4374292"/>
          </a:xfrm>
        </p:spPr>
        <p:txBody>
          <a:bodyPr>
            <a:normAutofit/>
          </a:bodyPr>
          <a:lstStyle/>
          <a:p>
            <a:r>
              <a:rPr lang="en-US" sz="4800" b="1" dirty="0" smtClean="0">
                <a:solidFill>
                  <a:schemeClr val="tx1"/>
                </a:solidFill>
              </a:rPr>
              <a:t>Administrative</a:t>
            </a:r>
          </a:p>
          <a:p>
            <a:r>
              <a:rPr lang="en-US" sz="4800" b="1" dirty="0" smtClean="0">
                <a:solidFill>
                  <a:schemeClr val="tx1"/>
                </a:solidFill>
              </a:rPr>
              <a:t>Leadershi</a:t>
            </a:r>
            <a:r>
              <a:rPr lang="en-US" sz="4800" b="1" dirty="0" smtClean="0"/>
              <a:t>p</a:t>
            </a:r>
          </a:p>
          <a:p>
            <a:r>
              <a:rPr lang="en-US" sz="4800" b="1" dirty="0" smtClean="0"/>
              <a:t>Meeting</a:t>
            </a:r>
          </a:p>
          <a:p>
            <a:endParaRPr lang="en-US" b="1" dirty="0"/>
          </a:p>
          <a:p>
            <a:endParaRPr lang="en-US" b="1" dirty="0" smtClean="0"/>
          </a:p>
          <a:p>
            <a:r>
              <a:rPr lang="en-US" b="1" dirty="0" smtClean="0"/>
              <a:t>Tuesday, April 19, 2016</a:t>
            </a:r>
            <a:endParaRPr lang="en-US" b="1" dirty="0"/>
          </a:p>
        </p:txBody>
      </p:sp>
      <p:pic>
        <p:nvPicPr>
          <p:cNvPr id="4" name="Picture 3" descr="primary_greenblack_edfirs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166" y="508866"/>
            <a:ext cx="2197563" cy="830643"/>
          </a:xfrm>
          <a:prstGeom prst="rect">
            <a:avLst/>
          </a:prstGeom>
        </p:spPr>
      </p:pic>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60103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71801"/>
          </a:xfrm>
        </p:spPr>
        <p:txBody>
          <a:bodyPr>
            <a:normAutofit/>
          </a:bodyPr>
          <a:lstStyle/>
          <a:p>
            <a:pPr algn="ctr"/>
            <a:r>
              <a:rPr lang="en-US" sz="3500" b="1" dirty="0" smtClean="0">
                <a:latin typeface="Corbel" panose="020B0503020204020204" pitchFamily="34" charset="0"/>
              </a:rPr>
              <a:t>Five Highest Rated Statements</a:t>
            </a:r>
            <a:endParaRPr lang="en-US" sz="3500" b="1" dirty="0">
              <a:latin typeface="Corbel" panose="020B0503020204020204" pitchFamily="34" charset="0"/>
            </a:endParaRPr>
          </a:p>
        </p:txBody>
      </p:sp>
      <p:graphicFrame>
        <p:nvGraphicFramePr>
          <p:cNvPr id="6" name="Content Placeholder 3"/>
          <p:cNvGraphicFramePr>
            <a:graphicFrameLocks/>
          </p:cNvGraphicFramePr>
          <p:nvPr>
            <p:extLst/>
          </p:nvPr>
        </p:nvGraphicFramePr>
        <p:xfrm>
          <a:off x="5238750" y="506626"/>
          <a:ext cx="5079142" cy="502739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8733911" y="4742504"/>
            <a:ext cx="2975919" cy="523220"/>
          </a:xfrm>
          <a:prstGeom prst="rect">
            <a:avLst/>
          </a:prstGeom>
        </p:spPr>
        <p:txBody>
          <a:bodyPr wrap="square">
            <a:spAutoFit/>
          </a:bodyPr>
          <a:lstStyle/>
          <a:p>
            <a:r>
              <a:rPr lang="en-US" sz="1400" dirty="0" smtClean="0">
                <a:solidFill>
                  <a:prstClr val="black"/>
                </a:solidFill>
                <a:latin typeface="Corbel" panose="020B0503020204020204" pitchFamily="34" charset="0"/>
              </a:rPr>
              <a:t>Note: The numbers represent the percentage of positive responses.</a:t>
            </a:r>
            <a:endParaRPr lang="en-US" sz="1400" dirty="0">
              <a:solidFill>
                <a:prstClr val="black"/>
              </a:solidFill>
              <a:latin typeface="Corbel" panose="020B0503020204020204" pitchFamily="34" charset="0"/>
            </a:endParaRPr>
          </a:p>
        </p:txBody>
      </p:sp>
      <p:sp>
        <p:nvSpPr>
          <p:cNvPr id="3" name="TextBox 2"/>
          <p:cNvSpPr txBox="1"/>
          <p:nvPr/>
        </p:nvSpPr>
        <p:spPr>
          <a:xfrm>
            <a:off x="433388" y="637882"/>
            <a:ext cx="4805362" cy="4801314"/>
          </a:xfrm>
          <a:prstGeom prst="rect">
            <a:avLst/>
          </a:prstGeom>
          <a:noFill/>
        </p:spPr>
        <p:txBody>
          <a:bodyPr wrap="square" rtlCol="0">
            <a:spAutoFit/>
          </a:bodyPr>
          <a:lstStyle/>
          <a:p>
            <a:pPr marL="342900" indent="-342900">
              <a:buFont typeface="+mj-lt"/>
              <a:buAutoNum type="arabicPeriod"/>
            </a:pPr>
            <a:r>
              <a:rPr lang="en-US" dirty="0">
                <a:solidFill>
                  <a:prstClr val="black"/>
                </a:solidFill>
              </a:rPr>
              <a:t>My supervisor/department chair supports my efforts to balance my work and personal </a:t>
            </a:r>
            <a:r>
              <a:rPr lang="en-US" dirty="0" smtClean="0">
                <a:solidFill>
                  <a:prstClr val="black"/>
                </a:solidFill>
              </a:rPr>
              <a:t>life (Compensation, Benefits, Work Life Balance). </a:t>
            </a:r>
          </a:p>
          <a:p>
            <a:pPr marL="342900" indent="-342900">
              <a:buFont typeface="+mj-lt"/>
              <a:buAutoNum type="arabicPeriod"/>
            </a:pPr>
            <a:endParaRPr lang="en-US" dirty="0">
              <a:solidFill>
                <a:prstClr val="black"/>
              </a:solidFill>
            </a:endParaRPr>
          </a:p>
          <a:p>
            <a:pPr marL="342900" indent="-342900">
              <a:buFont typeface="+mj-lt"/>
              <a:buAutoNum type="arabicPeriod"/>
            </a:pPr>
            <a:r>
              <a:rPr lang="en-US" dirty="0">
                <a:solidFill>
                  <a:prstClr val="black"/>
                </a:solidFill>
              </a:rPr>
              <a:t>I understand how my job contributes to this institution's </a:t>
            </a:r>
            <a:r>
              <a:rPr lang="en-US" dirty="0" smtClean="0">
                <a:solidFill>
                  <a:prstClr val="black"/>
                </a:solidFill>
              </a:rPr>
              <a:t>mission (Pride). </a:t>
            </a:r>
          </a:p>
          <a:p>
            <a:pPr marL="342900" indent="-342900">
              <a:buFont typeface="+mj-lt"/>
              <a:buAutoNum type="arabicPeriod"/>
            </a:pPr>
            <a:endParaRPr lang="en-US" dirty="0">
              <a:solidFill>
                <a:prstClr val="black"/>
              </a:solidFill>
            </a:endParaRPr>
          </a:p>
          <a:p>
            <a:pPr marL="342900" indent="-342900">
              <a:buFont typeface="+mj-lt"/>
              <a:buAutoNum type="arabicPeriod"/>
            </a:pPr>
            <a:r>
              <a:rPr lang="en-US" dirty="0">
                <a:solidFill>
                  <a:prstClr val="black"/>
                </a:solidFill>
              </a:rPr>
              <a:t>I am given the responsibility and freedom to do my </a:t>
            </a:r>
            <a:r>
              <a:rPr lang="en-US" dirty="0" smtClean="0">
                <a:solidFill>
                  <a:prstClr val="black"/>
                </a:solidFill>
              </a:rPr>
              <a:t>job</a:t>
            </a:r>
            <a:r>
              <a:rPr lang="en-US" dirty="0">
                <a:solidFill>
                  <a:prstClr val="black"/>
                </a:solidFill>
              </a:rPr>
              <a:t> </a:t>
            </a:r>
            <a:r>
              <a:rPr lang="en-US" dirty="0" smtClean="0">
                <a:solidFill>
                  <a:prstClr val="black"/>
                </a:solidFill>
              </a:rPr>
              <a:t>(Job Satisfaction &amp; Support).</a:t>
            </a:r>
          </a:p>
          <a:p>
            <a:pPr marL="342900" indent="-342900">
              <a:buFont typeface="+mj-lt"/>
              <a:buAutoNum type="arabicPeriod"/>
            </a:pPr>
            <a:endParaRPr lang="en-US" dirty="0">
              <a:solidFill>
                <a:prstClr val="black"/>
              </a:solidFill>
            </a:endParaRPr>
          </a:p>
          <a:p>
            <a:pPr marL="342900" indent="-342900">
              <a:buFont typeface="+mj-lt"/>
              <a:buAutoNum type="arabicPeriod"/>
            </a:pPr>
            <a:r>
              <a:rPr lang="en-US" dirty="0">
                <a:solidFill>
                  <a:prstClr val="black"/>
                </a:solidFill>
              </a:rPr>
              <a:t>I have a good relationship with my supervisor/department </a:t>
            </a:r>
            <a:r>
              <a:rPr lang="en-US" dirty="0" smtClean="0">
                <a:solidFill>
                  <a:prstClr val="black"/>
                </a:solidFill>
              </a:rPr>
              <a:t>chair</a:t>
            </a:r>
            <a:r>
              <a:rPr lang="en-US" dirty="0">
                <a:solidFill>
                  <a:prstClr val="black"/>
                </a:solidFill>
              </a:rPr>
              <a:t> </a:t>
            </a:r>
            <a:r>
              <a:rPr lang="en-US" dirty="0" smtClean="0">
                <a:solidFill>
                  <a:prstClr val="black"/>
                </a:solidFill>
              </a:rPr>
              <a:t>(Supervisor &amp; Dept. Chair). </a:t>
            </a:r>
          </a:p>
          <a:p>
            <a:pPr marL="342900" indent="-342900">
              <a:buFont typeface="+mj-lt"/>
              <a:buAutoNum type="arabicPeriod"/>
            </a:pPr>
            <a:endParaRPr lang="en-US" dirty="0">
              <a:solidFill>
                <a:prstClr val="black"/>
              </a:solidFill>
            </a:endParaRPr>
          </a:p>
          <a:p>
            <a:pPr marL="342900" indent="-342900">
              <a:buFont typeface="+mj-lt"/>
              <a:buAutoNum type="arabicPeriod"/>
            </a:pPr>
            <a:r>
              <a:rPr lang="en-US" dirty="0" smtClean="0">
                <a:solidFill>
                  <a:prstClr val="black"/>
                </a:solidFill>
              </a:rPr>
              <a:t>At </a:t>
            </a:r>
            <a:r>
              <a:rPr lang="en-US" dirty="0">
                <a:solidFill>
                  <a:prstClr val="black"/>
                </a:solidFill>
              </a:rPr>
              <a:t>this institution, people are supportive of their colleagues regardless of their heritage or </a:t>
            </a:r>
            <a:r>
              <a:rPr lang="en-US" dirty="0" smtClean="0">
                <a:solidFill>
                  <a:prstClr val="black"/>
                </a:solidFill>
              </a:rPr>
              <a:t>background (Respect &amp; Appreciation).</a:t>
            </a:r>
          </a:p>
        </p:txBody>
      </p:sp>
    </p:spTree>
    <p:extLst>
      <p:ext uri="{BB962C8B-B14F-4D97-AF65-F5344CB8AC3E}">
        <p14:creationId xmlns:p14="http://schemas.microsoft.com/office/powerpoint/2010/main" val="951236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135924"/>
            <a:ext cx="10515600" cy="1325563"/>
          </a:xfrm>
        </p:spPr>
        <p:txBody>
          <a:bodyPr/>
          <a:lstStyle/>
          <a:p>
            <a:pPr algn="ctr"/>
            <a:r>
              <a:rPr lang="en-US" b="1" dirty="0" smtClean="0">
                <a:latin typeface="Corbel" panose="020B0503020204020204" pitchFamily="34" charset="0"/>
              </a:rPr>
              <a:t>Lowest Performing Dimensions</a:t>
            </a:r>
            <a:endParaRPr lang="en-US" b="1" dirty="0">
              <a:latin typeface="Corbel" panose="020B0503020204020204" pitchFamily="34" charset="0"/>
            </a:endParaRPr>
          </a:p>
        </p:txBody>
      </p:sp>
      <p:sp>
        <p:nvSpPr>
          <p:cNvPr id="5" name="Content Placeholder 2"/>
          <p:cNvSpPr>
            <a:spLocks noGrp="1"/>
          </p:cNvSpPr>
          <p:nvPr>
            <p:ph idx="1"/>
          </p:nvPr>
        </p:nvSpPr>
        <p:spPr>
          <a:xfrm>
            <a:off x="432487" y="871152"/>
            <a:ext cx="11759514" cy="4788243"/>
          </a:xfrm>
        </p:spPr>
        <p:txBody>
          <a:bodyPr>
            <a:normAutofit fontScale="92500" lnSpcReduction="20000"/>
          </a:bodyPr>
          <a:lstStyle/>
          <a:p>
            <a:r>
              <a:rPr lang="en-US" sz="3300" dirty="0" smtClean="0">
                <a:solidFill>
                  <a:schemeClr val="accent6">
                    <a:lumMod val="50000"/>
                  </a:schemeClr>
                </a:solidFill>
                <a:latin typeface="Corbel" panose="020B0503020204020204" pitchFamily="34" charset="0"/>
              </a:rPr>
              <a:t>Senior Leadership (38%)</a:t>
            </a:r>
          </a:p>
          <a:p>
            <a:pPr lvl="1"/>
            <a:r>
              <a:rPr lang="en-US" sz="2200" dirty="0" smtClean="0">
                <a:latin typeface="Corbel" panose="020B0503020204020204" pitchFamily="34" charset="0"/>
              </a:rPr>
              <a:t>Senior leadership provides a clear direction for this institution’s future.</a:t>
            </a:r>
          </a:p>
          <a:p>
            <a:pPr lvl="1"/>
            <a:r>
              <a:rPr lang="en-US" sz="2200" dirty="0" smtClean="0">
                <a:latin typeface="Corbel" panose="020B0503020204020204" pitchFamily="34" charset="0"/>
              </a:rPr>
              <a:t>Our senior leadership has the knowledge, skills and experience necessary for institutional success.</a:t>
            </a:r>
          </a:p>
          <a:p>
            <a:pPr lvl="1"/>
            <a:r>
              <a:rPr lang="en-US" sz="2200" dirty="0" smtClean="0">
                <a:latin typeface="Corbel" panose="020B0503020204020204" pitchFamily="34" charset="0"/>
              </a:rPr>
              <a:t>Senior leadership shows a genuine interest in the well-being of faculty, administration and staff.</a:t>
            </a:r>
          </a:p>
          <a:p>
            <a:pPr lvl="1"/>
            <a:r>
              <a:rPr lang="en-US" sz="2200" dirty="0" smtClean="0">
                <a:latin typeface="Corbel" panose="020B0503020204020204" pitchFamily="34" charset="0"/>
              </a:rPr>
              <a:t>Senior leadership communicates openly about important matters.</a:t>
            </a:r>
          </a:p>
          <a:p>
            <a:pPr lvl="1"/>
            <a:r>
              <a:rPr lang="en-US" sz="2200" dirty="0" smtClean="0">
                <a:latin typeface="Corbel" panose="020B0503020204020204" pitchFamily="34" charset="0"/>
              </a:rPr>
              <a:t>Senior leadership regularly models this institution's values.</a:t>
            </a:r>
          </a:p>
          <a:p>
            <a:pPr lvl="1"/>
            <a:r>
              <a:rPr lang="en-US" sz="2200" dirty="0" smtClean="0">
                <a:latin typeface="Corbel" panose="020B0503020204020204" pitchFamily="34" charset="0"/>
              </a:rPr>
              <a:t>I believe what I am told by senior leadership.</a:t>
            </a:r>
          </a:p>
          <a:p>
            <a:r>
              <a:rPr lang="en-US" sz="3300" dirty="0" smtClean="0">
                <a:solidFill>
                  <a:schemeClr val="accent6">
                    <a:lumMod val="50000"/>
                  </a:schemeClr>
                </a:solidFill>
                <a:latin typeface="Corbel" panose="020B0503020204020204" pitchFamily="34" charset="0"/>
              </a:rPr>
              <a:t>Faculty, Administration &amp; Staff Relations (43%)</a:t>
            </a:r>
          </a:p>
          <a:p>
            <a:pPr lvl="1"/>
            <a:r>
              <a:rPr lang="en-US" sz="2100" dirty="0" smtClean="0">
                <a:latin typeface="Corbel" panose="020B0503020204020204" pitchFamily="34" charset="0"/>
              </a:rPr>
              <a:t>Faculty, administration and staff work together to ensure the success of institution programs and initiatives. </a:t>
            </a:r>
          </a:p>
          <a:p>
            <a:pPr lvl="1"/>
            <a:r>
              <a:rPr lang="en-US" sz="2100" dirty="0" smtClean="0">
                <a:latin typeface="Corbel" panose="020B0503020204020204" pitchFamily="34" charset="0"/>
              </a:rPr>
              <a:t>There is regular and open communication among faculty, administration and staff. </a:t>
            </a:r>
            <a:endParaRPr lang="en-US" sz="2100" dirty="0">
              <a:latin typeface="Corbel" panose="020B0503020204020204" pitchFamily="34" charset="0"/>
            </a:endParaRPr>
          </a:p>
          <a:p>
            <a:r>
              <a:rPr lang="en-US" sz="3300" dirty="0">
                <a:solidFill>
                  <a:schemeClr val="accent6">
                    <a:lumMod val="50000"/>
                  </a:schemeClr>
                </a:solidFill>
                <a:latin typeface="Corbel" panose="020B0503020204020204" pitchFamily="34" charset="0"/>
              </a:rPr>
              <a:t>Communication (46%)</a:t>
            </a:r>
          </a:p>
          <a:p>
            <a:pPr lvl="1"/>
            <a:r>
              <a:rPr lang="en-US" sz="2100" dirty="0">
                <a:latin typeface="Corbel" panose="020B0503020204020204" pitchFamily="34" charset="0"/>
              </a:rPr>
              <a:t>When I offer a new idea, I believe it will be fully considered. </a:t>
            </a:r>
          </a:p>
          <a:p>
            <a:pPr lvl="1"/>
            <a:r>
              <a:rPr lang="en-US" sz="2100" dirty="0">
                <a:latin typeface="Corbel" panose="020B0503020204020204" pitchFamily="34" charset="0"/>
              </a:rPr>
              <a:t>In my department, we communicate openly about issues that impact each other's work. </a:t>
            </a:r>
          </a:p>
          <a:p>
            <a:pPr lvl="1"/>
            <a:r>
              <a:rPr lang="en-US" sz="2100" dirty="0">
                <a:latin typeface="Corbel" panose="020B0503020204020204" pitchFamily="34" charset="0"/>
              </a:rPr>
              <a:t>Changes that affect me are discussed prior to being implemented. </a:t>
            </a:r>
          </a:p>
          <a:p>
            <a:pPr lvl="1"/>
            <a:r>
              <a:rPr lang="en-US" sz="2100" dirty="0">
                <a:latin typeface="Corbel" panose="020B0503020204020204" pitchFamily="34" charset="0"/>
              </a:rPr>
              <a:t>At this institution, we discuss and debate issues respectfully to get better results. </a:t>
            </a:r>
          </a:p>
          <a:p>
            <a:pPr marL="457200" lvl="1" indent="0">
              <a:buNone/>
            </a:pPr>
            <a:endParaRPr lang="en-US" sz="2100" dirty="0" smtClean="0">
              <a:latin typeface="Corbel" panose="020B0503020204020204" pitchFamily="34" charset="0"/>
            </a:endParaRPr>
          </a:p>
        </p:txBody>
      </p:sp>
    </p:spTree>
    <p:extLst>
      <p:ext uri="{BB962C8B-B14F-4D97-AF65-F5344CB8AC3E}">
        <p14:creationId xmlns:p14="http://schemas.microsoft.com/office/powerpoint/2010/main" val="940876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71801"/>
          </a:xfrm>
        </p:spPr>
        <p:txBody>
          <a:bodyPr>
            <a:normAutofit/>
          </a:bodyPr>
          <a:lstStyle/>
          <a:p>
            <a:pPr algn="ctr"/>
            <a:r>
              <a:rPr lang="en-US" sz="3500" b="1" dirty="0" smtClean="0">
                <a:latin typeface="Corbel" panose="020B0503020204020204" pitchFamily="34" charset="0"/>
              </a:rPr>
              <a:t>Five Lowest Rated Statements</a:t>
            </a:r>
            <a:endParaRPr lang="en-US" sz="3500" b="1" dirty="0">
              <a:latin typeface="Corbel" panose="020B0503020204020204" pitchFamily="34" charset="0"/>
            </a:endParaRPr>
          </a:p>
        </p:txBody>
      </p:sp>
      <p:sp>
        <p:nvSpPr>
          <p:cNvPr id="8" name="Rectangle 7"/>
          <p:cNvSpPr/>
          <p:nvPr/>
        </p:nvSpPr>
        <p:spPr>
          <a:xfrm>
            <a:off x="9467336" y="5228279"/>
            <a:ext cx="2975919" cy="523220"/>
          </a:xfrm>
          <a:prstGeom prst="rect">
            <a:avLst/>
          </a:prstGeom>
        </p:spPr>
        <p:txBody>
          <a:bodyPr wrap="square">
            <a:spAutoFit/>
          </a:bodyPr>
          <a:lstStyle/>
          <a:p>
            <a:r>
              <a:rPr lang="en-US" sz="1400" dirty="0" smtClean="0">
                <a:solidFill>
                  <a:prstClr val="black"/>
                </a:solidFill>
                <a:latin typeface="Corbel" panose="020B0503020204020204" pitchFamily="34" charset="0"/>
              </a:rPr>
              <a:t>Note: The numbers represent the percentage of positive responses.</a:t>
            </a:r>
            <a:endParaRPr lang="en-US" sz="1400" dirty="0">
              <a:solidFill>
                <a:prstClr val="black"/>
              </a:solidFill>
              <a:latin typeface="Corbel" panose="020B0503020204020204" pitchFamily="34" charset="0"/>
            </a:endParaRPr>
          </a:p>
        </p:txBody>
      </p:sp>
      <p:graphicFrame>
        <p:nvGraphicFramePr>
          <p:cNvPr id="5" name="Content Placeholder 3"/>
          <p:cNvGraphicFramePr>
            <a:graphicFrameLocks noGrp="1"/>
          </p:cNvGraphicFramePr>
          <p:nvPr>
            <p:ph idx="1"/>
            <p:extLst/>
          </p:nvPr>
        </p:nvGraphicFramePr>
        <p:xfrm>
          <a:off x="1639330" y="451021"/>
          <a:ext cx="9176951" cy="56779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0079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135924"/>
            <a:ext cx="10515600" cy="1325563"/>
          </a:xfrm>
        </p:spPr>
        <p:txBody>
          <a:bodyPr/>
          <a:lstStyle/>
          <a:p>
            <a:pPr algn="ctr"/>
            <a:r>
              <a:rPr lang="en-US" b="1" dirty="0" smtClean="0">
                <a:latin typeface="Corbel" panose="020B0503020204020204" pitchFamily="34" charset="0"/>
              </a:rPr>
              <a:t>Summary &amp; Actionable Steps</a:t>
            </a:r>
            <a:endParaRPr lang="en-US" b="1" dirty="0">
              <a:latin typeface="Corbel" panose="020B0503020204020204" pitchFamily="34" charset="0"/>
            </a:endParaRPr>
          </a:p>
        </p:txBody>
      </p:sp>
      <p:sp>
        <p:nvSpPr>
          <p:cNvPr id="5" name="Content Placeholder 2"/>
          <p:cNvSpPr>
            <a:spLocks noGrp="1"/>
          </p:cNvSpPr>
          <p:nvPr>
            <p:ph idx="1"/>
          </p:nvPr>
        </p:nvSpPr>
        <p:spPr>
          <a:xfrm>
            <a:off x="850556" y="1189638"/>
            <a:ext cx="9632717" cy="4181431"/>
          </a:xfrm>
        </p:spPr>
        <p:txBody>
          <a:bodyPr>
            <a:normAutofit/>
          </a:bodyPr>
          <a:lstStyle/>
          <a:p>
            <a:r>
              <a:rPr lang="en-US" sz="3000" dirty="0" smtClean="0">
                <a:solidFill>
                  <a:schemeClr val="accent6">
                    <a:lumMod val="50000"/>
                  </a:schemeClr>
                </a:solidFill>
                <a:latin typeface="Corbel" panose="020B0503020204020204" pitchFamily="34" charset="0"/>
              </a:rPr>
              <a:t>Lowest Performing Dimensions:</a:t>
            </a:r>
            <a:br>
              <a:rPr lang="en-US" sz="3000" dirty="0" smtClean="0">
                <a:solidFill>
                  <a:schemeClr val="accent6">
                    <a:lumMod val="50000"/>
                  </a:schemeClr>
                </a:solidFill>
                <a:latin typeface="Corbel" panose="020B0503020204020204" pitchFamily="34" charset="0"/>
              </a:rPr>
            </a:br>
            <a:endParaRPr lang="en-US" sz="3000" dirty="0" smtClean="0">
              <a:solidFill>
                <a:schemeClr val="accent6">
                  <a:lumMod val="50000"/>
                </a:schemeClr>
              </a:solidFill>
              <a:latin typeface="Corbel" panose="020B0503020204020204" pitchFamily="34" charset="0"/>
            </a:endParaRPr>
          </a:p>
          <a:p>
            <a:pPr lvl="1"/>
            <a:r>
              <a:rPr lang="en-US" sz="2600" dirty="0" smtClean="0">
                <a:latin typeface="Corbel" panose="020B0503020204020204" pitchFamily="34" charset="0"/>
              </a:rPr>
              <a:t>Senior Leadership</a:t>
            </a:r>
          </a:p>
          <a:p>
            <a:pPr lvl="2"/>
            <a:r>
              <a:rPr lang="en-US" dirty="0" smtClean="0">
                <a:latin typeface="Corbel" panose="020B0503020204020204" pitchFamily="34" charset="0"/>
              </a:rPr>
              <a:t>Unclear directions for the institution’s future</a:t>
            </a:r>
          </a:p>
          <a:p>
            <a:pPr lvl="2"/>
            <a:r>
              <a:rPr lang="en-US" dirty="0" smtClean="0">
                <a:latin typeface="Corbel" panose="020B0503020204020204" pitchFamily="34" charset="0"/>
              </a:rPr>
              <a:t>Being open about important issues</a:t>
            </a:r>
            <a:br>
              <a:rPr lang="en-US" dirty="0" smtClean="0">
                <a:latin typeface="Corbel" panose="020B0503020204020204" pitchFamily="34" charset="0"/>
              </a:rPr>
            </a:br>
            <a:endParaRPr lang="en-US" dirty="0" smtClean="0">
              <a:latin typeface="Corbel" panose="020B0503020204020204" pitchFamily="34" charset="0"/>
            </a:endParaRPr>
          </a:p>
          <a:p>
            <a:pPr lvl="1"/>
            <a:r>
              <a:rPr lang="en-US" dirty="0" smtClean="0">
                <a:latin typeface="Corbel" panose="020B0503020204020204" pitchFamily="34" charset="0"/>
              </a:rPr>
              <a:t>Faculty, Administration &amp; Staff Relations</a:t>
            </a:r>
            <a:endParaRPr lang="en-US" sz="2600" dirty="0">
              <a:solidFill>
                <a:schemeClr val="accent6">
                  <a:lumMod val="50000"/>
                </a:schemeClr>
              </a:solidFill>
              <a:latin typeface="Corbel" panose="020B0503020204020204" pitchFamily="34" charset="0"/>
            </a:endParaRPr>
          </a:p>
          <a:p>
            <a:pPr lvl="2"/>
            <a:r>
              <a:rPr lang="en-US" dirty="0">
                <a:latin typeface="Corbel" panose="020B0503020204020204" pitchFamily="34" charset="0"/>
              </a:rPr>
              <a:t>Faculty, administration and staff work together to ensure the success of institution programs and initiatives. </a:t>
            </a:r>
          </a:p>
          <a:p>
            <a:pPr lvl="2"/>
            <a:r>
              <a:rPr lang="en-US" dirty="0">
                <a:latin typeface="Corbel" panose="020B0503020204020204" pitchFamily="34" charset="0"/>
              </a:rPr>
              <a:t>There is regular and open communication among faculty, administration and staff. </a:t>
            </a:r>
          </a:p>
        </p:txBody>
      </p:sp>
    </p:spTree>
    <p:extLst>
      <p:ext uri="{BB962C8B-B14F-4D97-AF65-F5344CB8AC3E}">
        <p14:creationId xmlns:p14="http://schemas.microsoft.com/office/powerpoint/2010/main" val="2274881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93276"/>
            <a:ext cx="10515600" cy="1325563"/>
          </a:xfrm>
        </p:spPr>
        <p:txBody>
          <a:bodyPr/>
          <a:lstStyle/>
          <a:p>
            <a:pPr algn="ctr"/>
            <a:r>
              <a:rPr lang="en-US" b="1" dirty="0" smtClean="0">
                <a:latin typeface="Corbel" panose="020B0503020204020204" pitchFamily="34" charset="0"/>
              </a:rPr>
              <a:t>About the Employee Comments</a:t>
            </a:r>
            <a:endParaRPr lang="en-US" b="1" dirty="0">
              <a:latin typeface="Corbel" panose="020B0503020204020204" pitchFamily="34" charset="0"/>
            </a:endParaRPr>
          </a:p>
        </p:txBody>
      </p:sp>
      <p:sp>
        <p:nvSpPr>
          <p:cNvPr id="3" name="Rectangle 2"/>
          <p:cNvSpPr/>
          <p:nvPr/>
        </p:nvSpPr>
        <p:spPr>
          <a:xfrm>
            <a:off x="691979" y="1418839"/>
            <a:ext cx="10674178" cy="2631490"/>
          </a:xfrm>
          <a:prstGeom prst="rect">
            <a:avLst/>
          </a:prstGeom>
        </p:spPr>
        <p:txBody>
          <a:bodyPr wrap="square">
            <a:spAutoFit/>
          </a:bodyPr>
          <a:lstStyle/>
          <a:p>
            <a:r>
              <a:rPr lang="en-US" sz="3300" dirty="0">
                <a:solidFill>
                  <a:prstClr val="black"/>
                </a:solidFill>
                <a:latin typeface="Corbel" panose="020B0503020204020204" pitchFamily="34" charset="0"/>
              </a:rPr>
              <a:t>Two open-ended questions were asked:</a:t>
            </a:r>
          </a:p>
          <a:p>
            <a:pPr marL="971550" lvl="1" indent="-514350">
              <a:buFont typeface="+mj-lt"/>
              <a:buAutoNum type="arabicPeriod"/>
            </a:pPr>
            <a:r>
              <a:rPr lang="en-US" sz="3300" dirty="0">
                <a:solidFill>
                  <a:prstClr val="black"/>
                </a:solidFill>
                <a:latin typeface="Corbel" panose="020B0503020204020204" pitchFamily="34" charset="0"/>
              </a:rPr>
              <a:t>What do you appreciate most about working at this institution?</a:t>
            </a:r>
          </a:p>
          <a:p>
            <a:pPr marL="971550" lvl="1" indent="-514350">
              <a:buFont typeface="+mj-lt"/>
              <a:buAutoNum type="arabicPeriod"/>
            </a:pPr>
            <a:r>
              <a:rPr lang="en-US" sz="3300" dirty="0">
                <a:solidFill>
                  <a:prstClr val="black"/>
                </a:solidFill>
                <a:latin typeface="Corbel" panose="020B0503020204020204" pitchFamily="34" charset="0"/>
              </a:rPr>
              <a:t>What would make this institution a better place to work? </a:t>
            </a:r>
          </a:p>
        </p:txBody>
      </p:sp>
    </p:spTree>
    <p:extLst>
      <p:ext uri="{BB962C8B-B14F-4D97-AF65-F5344CB8AC3E}">
        <p14:creationId xmlns:p14="http://schemas.microsoft.com/office/powerpoint/2010/main" val="3881299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04517" y="5981936"/>
            <a:ext cx="4923066" cy="307777"/>
          </a:xfrm>
          <a:prstGeom prst="rect">
            <a:avLst/>
          </a:prstGeom>
          <a:noFill/>
        </p:spPr>
        <p:txBody>
          <a:bodyPr wrap="square" rtlCol="0">
            <a:spAutoFit/>
          </a:bodyPr>
          <a:lstStyle/>
          <a:p>
            <a:r>
              <a:rPr lang="en-US" sz="1400" dirty="0" smtClean="0">
                <a:solidFill>
                  <a:prstClr val="black"/>
                </a:solidFill>
              </a:rPr>
              <a:t>Size of the icon represents the magnitude of counts of responses</a:t>
            </a:r>
            <a:endParaRPr lang="en-US" sz="1400" dirty="0">
              <a:solidFill>
                <a:prstClr val="black"/>
              </a:solidFill>
            </a:endParaRPr>
          </a:p>
        </p:txBody>
      </p:sp>
      <p:sp>
        <p:nvSpPr>
          <p:cNvPr id="3" name="Rectangle 2"/>
          <p:cNvSpPr/>
          <p:nvPr/>
        </p:nvSpPr>
        <p:spPr>
          <a:xfrm>
            <a:off x="72190" y="704740"/>
            <a:ext cx="3986463" cy="2554545"/>
          </a:xfrm>
          <a:prstGeom prst="rect">
            <a:avLst/>
          </a:prstGeom>
        </p:spPr>
        <p:txBody>
          <a:bodyPr wrap="square">
            <a:spAutoFit/>
          </a:bodyPr>
          <a:lstStyle/>
          <a:p>
            <a:r>
              <a:rPr lang="en-US" sz="4000" b="1" dirty="0">
                <a:solidFill>
                  <a:prstClr val="black"/>
                </a:solidFill>
                <a:latin typeface="Corbel" panose="020B0503020204020204" pitchFamily="34" charset="0"/>
              </a:rPr>
              <a:t>What do you appreciate most about working in this institution?</a:t>
            </a:r>
            <a:endParaRPr lang="en-US" sz="4000"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6390" y="177121"/>
            <a:ext cx="6951665" cy="4443489"/>
          </a:xfrm>
          <a:prstGeom prst="rect">
            <a:avLst/>
          </a:prstGeom>
        </p:spPr>
      </p:pic>
    </p:spTree>
    <p:extLst>
      <p:ext uri="{BB962C8B-B14F-4D97-AF65-F5344CB8AC3E}">
        <p14:creationId xmlns:p14="http://schemas.microsoft.com/office/powerpoint/2010/main" val="1034011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0441" y="6071436"/>
            <a:ext cx="4923066" cy="307777"/>
          </a:xfrm>
          <a:prstGeom prst="rect">
            <a:avLst/>
          </a:prstGeom>
          <a:noFill/>
        </p:spPr>
        <p:txBody>
          <a:bodyPr wrap="square" rtlCol="0">
            <a:spAutoFit/>
          </a:bodyPr>
          <a:lstStyle/>
          <a:p>
            <a:r>
              <a:rPr lang="en-US" sz="1400" dirty="0" smtClean="0">
                <a:solidFill>
                  <a:prstClr val="black"/>
                </a:solidFill>
              </a:rPr>
              <a:t>Size of the icon represents the magnitude of counts of responses</a:t>
            </a:r>
            <a:endParaRPr lang="en-US" sz="1400" dirty="0">
              <a:solidFill>
                <a:prstClr val="black"/>
              </a:solidFill>
            </a:endParaRPr>
          </a:p>
        </p:txBody>
      </p:sp>
      <p:sp>
        <p:nvSpPr>
          <p:cNvPr id="2" name="Title 1"/>
          <p:cNvSpPr>
            <a:spLocks noGrp="1"/>
          </p:cNvSpPr>
          <p:nvPr>
            <p:ph type="title"/>
          </p:nvPr>
        </p:nvSpPr>
        <p:spPr>
          <a:xfrm>
            <a:off x="164432" y="1271505"/>
            <a:ext cx="4527884" cy="1325563"/>
          </a:xfrm>
        </p:spPr>
        <p:txBody>
          <a:bodyPr>
            <a:normAutofit fontScale="90000"/>
          </a:bodyPr>
          <a:lstStyle/>
          <a:p>
            <a:r>
              <a:rPr lang="en-US" b="1" dirty="0">
                <a:latin typeface="Corbel" panose="020B0503020204020204" pitchFamily="34" charset="0"/>
              </a:rPr>
              <a:t>What would make this institution a better place to work?</a:t>
            </a:r>
            <a:br>
              <a:rPr lang="en-US" b="1" dirty="0">
                <a:latin typeface="Corbel" panose="020B0503020204020204" pitchFamily="34" charset="0"/>
              </a:rPr>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3704" y="125688"/>
            <a:ext cx="6385424" cy="4659675"/>
          </a:xfrm>
          <a:prstGeom prst="rect">
            <a:avLst/>
          </a:prstGeom>
        </p:spPr>
      </p:pic>
    </p:spTree>
    <p:extLst>
      <p:ext uri="{BB962C8B-B14F-4D97-AF65-F5344CB8AC3E}">
        <p14:creationId xmlns:p14="http://schemas.microsoft.com/office/powerpoint/2010/main" val="3417540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128333"/>
            <a:ext cx="12192000" cy="1532025"/>
          </a:xfrm>
        </p:spPr>
        <p:txBody>
          <a:bodyPr>
            <a:normAutofit/>
          </a:bodyPr>
          <a:lstStyle/>
          <a:p>
            <a:pPr algn="ctr"/>
            <a:r>
              <a:rPr lang="en-US" b="1" u="sng" dirty="0" smtClean="0">
                <a:latin typeface="Corbel" panose="020B0503020204020204" pitchFamily="34" charset="0"/>
              </a:rPr>
              <a:t>Leadership Priorities:</a:t>
            </a:r>
            <a:r>
              <a:rPr lang="en-US" b="1" dirty="0" smtClean="0">
                <a:latin typeface="Corbel" panose="020B0503020204020204" pitchFamily="34" charset="0"/>
              </a:rPr>
              <a:t/>
            </a:r>
            <a:br>
              <a:rPr lang="en-US" b="1" dirty="0" smtClean="0">
                <a:latin typeface="Corbel" panose="020B0503020204020204" pitchFamily="34" charset="0"/>
              </a:rPr>
            </a:br>
            <a:r>
              <a:rPr lang="en-US" b="1" dirty="0" smtClean="0">
                <a:latin typeface="Corbel" panose="020B0503020204020204" pitchFamily="34" charset="0"/>
              </a:rPr>
              <a:t>What are we going to do? </a:t>
            </a:r>
            <a:endParaRPr lang="en-US" b="1" dirty="0">
              <a:latin typeface="Corbel" panose="020B0503020204020204" pitchFamily="34" charset="0"/>
            </a:endParaRPr>
          </a:p>
        </p:txBody>
      </p:sp>
      <p:sp>
        <p:nvSpPr>
          <p:cNvPr id="6" name="Content Placeholder 5"/>
          <p:cNvSpPr>
            <a:spLocks noGrp="1"/>
          </p:cNvSpPr>
          <p:nvPr>
            <p:ph idx="1"/>
          </p:nvPr>
        </p:nvSpPr>
        <p:spPr>
          <a:xfrm>
            <a:off x="882156" y="1826267"/>
            <a:ext cx="8793480" cy="3178870"/>
          </a:xfrm>
        </p:spPr>
        <p:txBody>
          <a:bodyPr>
            <a:normAutofit/>
          </a:bodyPr>
          <a:lstStyle/>
          <a:p>
            <a:r>
              <a:rPr lang="en-US" sz="3000" dirty="0" smtClean="0">
                <a:latin typeface="Corbel" panose="020B0503020204020204" pitchFamily="34" charset="0"/>
              </a:rPr>
              <a:t>Increase the Communication Flow and Opportunities to Engage</a:t>
            </a:r>
          </a:p>
          <a:p>
            <a:r>
              <a:rPr lang="en-US" sz="3000" dirty="0" smtClean="0">
                <a:latin typeface="Corbel" panose="020B0503020204020204" pitchFamily="34" charset="0"/>
              </a:rPr>
              <a:t>Increase Transparency </a:t>
            </a:r>
          </a:p>
          <a:p>
            <a:r>
              <a:rPr lang="en-US" sz="3000" dirty="0" smtClean="0">
                <a:latin typeface="Corbel" panose="020B0503020204020204" pitchFamily="34" charset="0"/>
              </a:rPr>
              <a:t>Demonstrate our strategic themes, goals &amp; objectives in our leadership actions </a:t>
            </a:r>
          </a:p>
          <a:p>
            <a:r>
              <a:rPr lang="en-US" sz="3000" dirty="0" smtClean="0">
                <a:latin typeface="Corbel" panose="020B0503020204020204" pitchFamily="34" charset="0"/>
              </a:rPr>
              <a:t>Do what we say we are going to do</a:t>
            </a:r>
          </a:p>
          <a:p>
            <a:endParaRPr lang="en-US" sz="3000" dirty="0" smtClean="0">
              <a:latin typeface="Corbel" panose="020B0503020204020204" pitchFamily="34" charset="0"/>
            </a:endParaRPr>
          </a:p>
          <a:p>
            <a:endParaRPr lang="en-US" dirty="0"/>
          </a:p>
        </p:txBody>
      </p:sp>
    </p:spTree>
    <p:extLst>
      <p:ext uri="{BB962C8B-B14F-4D97-AF65-F5344CB8AC3E}">
        <p14:creationId xmlns:p14="http://schemas.microsoft.com/office/powerpoint/2010/main" val="605214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128333"/>
            <a:ext cx="12192000" cy="834835"/>
          </a:xfrm>
        </p:spPr>
        <p:txBody>
          <a:bodyPr/>
          <a:lstStyle/>
          <a:p>
            <a:pPr algn="ctr"/>
            <a:r>
              <a:rPr lang="en-US" b="1" dirty="0" smtClean="0">
                <a:latin typeface="Corbel" panose="020B0503020204020204" pitchFamily="34" charset="0"/>
              </a:rPr>
              <a:t>To do list:</a:t>
            </a:r>
            <a:endParaRPr lang="en-US" b="1" dirty="0">
              <a:latin typeface="Corbel" panose="020B0503020204020204" pitchFamily="34" charset="0"/>
            </a:endParaRPr>
          </a:p>
        </p:txBody>
      </p:sp>
      <p:sp>
        <p:nvSpPr>
          <p:cNvPr id="4" name="Content Placeholder 2"/>
          <p:cNvSpPr txBox="1">
            <a:spLocks/>
          </p:cNvSpPr>
          <p:nvPr/>
        </p:nvSpPr>
        <p:spPr>
          <a:xfrm>
            <a:off x="640080" y="755904"/>
            <a:ext cx="10015728"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smtClean="0">
              <a:solidFill>
                <a:srgbClr val="70AD47">
                  <a:lumMod val="75000"/>
                </a:srgbClr>
              </a:solidFill>
              <a:latin typeface="Corbel" panose="020B0503020204020204" pitchFamily="34" charset="0"/>
            </a:endParaRPr>
          </a:p>
          <a:p>
            <a:pPr marL="971550" lvl="1" indent="-514350">
              <a:buFont typeface="+mj-lt"/>
              <a:buAutoNum type="arabicPeriod"/>
            </a:pPr>
            <a:r>
              <a:rPr lang="en-US" dirty="0" smtClean="0">
                <a:solidFill>
                  <a:prstClr val="black"/>
                </a:solidFill>
                <a:latin typeface="Corbel" panose="020B0503020204020204" pitchFamily="34" charset="0"/>
              </a:rPr>
              <a:t>Share results with campus </a:t>
            </a:r>
          </a:p>
          <a:p>
            <a:pPr marL="1428750" lvl="2" indent="-514350">
              <a:buFont typeface="+mj-lt"/>
              <a:buAutoNum type="alphaLcParenR"/>
            </a:pPr>
            <a:r>
              <a:rPr lang="en-US" sz="2400" dirty="0" smtClean="0">
                <a:solidFill>
                  <a:prstClr val="black"/>
                </a:solidFill>
                <a:latin typeface="Corbel" panose="020B0503020204020204" pitchFamily="34" charset="0"/>
              </a:rPr>
              <a:t>Post detailed presentation on University websites (HR, strategic planning, communications, president, All </a:t>
            </a:r>
            <a:r>
              <a:rPr lang="en-US" sz="2400" dirty="0">
                <a:solidFill>
                  <a:prstClr val="black"/>
                </a:solidFill>
                <a:latin typeface="Corbel" panose="020B0503020204020204" pitchFamily="34" charset="0"/>
              </a:rPr>
              <a:t>AP </a:t>
            </a:r>
            <a:r>
              <a:rPr lang="en-US" sz="2400" dirty="0" smtClean="0">
                <a:solidFill>
                  <a:prstClr val="black"/>
                </a:solidFill>
                <a:latin typeface="Corbel" panose="020B0503020204020204" pitchFamily="34" charset="0"/>
              </a:rPr>
              <a:t>Meeting, etc.)</a:t>
            </a:r>
          </a:p>
          <a:p>
            <a:pPr marL="1371600" lvl="2" indent="-514350">
              <a:buFont typeface="+mj-lt"/>
              <a:buAutoNum type="alphaLcParenR"/>
            </a:pPr>
            <a:r>
              <a:rPr lang="en-US" sz="2400" dirty="0" smtClean="0">
                <a:solidFill>
                  <a:prstClr val="black"/>
                </a:solidFill>
                <a:latin typeface="Corbel" panose="020B0503020204020204" pitchFamily="34" charset="0"/>
              </a:rPr>
              <a:t>Executive Council </a:t>
            </a:r>
            <a:r>
              <a:rPr lang="en-US" sz="2400" dirty="0">
                <a:solidFill>
                  <a:prstClr val="black"/>
                </a:solidFill>
                <a:latin typeface="Corbel" panose="020B0503020204020204" pitchFamily="34" charset="0"/>
              </a:rPr>
              <a:t>leaders (EC) share </a:t>
            </a:r>
            <a:r>
              <a:rPr lang="en-US" sz="2400" dirty="0" smtClean="0">
                <a:solidFill>
                  <a:prstClr val="black"/>
                </a:solidFill>
                <a:latin typeface="Corbel" panose="020B0503020204020204" pitchFamily="34" charset="0"/>
              </a:rPr>
              <a:t>results and leadership priorities with respective leadership teams and staff</a:t>
            </a:r>
          </a:p>
          <a:p>
            <a:pPr marL="1371600" lvl="2" indent="-514350">
              <a:buFont typeface="+mj-lt"/>
              <a:buAutoNum type="alphaLcParenR"/>
            </a:pPr>
            <a:r>
              <a:rPr lang="en-US" sz="2400" dirty="0" smtClean="0">
                <a:solidFill>
                  <a:prstClr val="black"/>
                </a:solidFill>
                <a:latin typeface="Corbel" panose="020B0503020204020204" pitchFamily="34" charset="0"/>
              </a:rPr>
              <a:t>EC and staff to develop division priorities (action plans)</a:t>
            </a:r>
          </a:p>
          <a:p>
            <a:pPr marL="1371600" lvl="2" indent="-514350">
              <a:buFont typeface="+mj-lt"/>
              <a:buAutoNum type="alphaLcParenR"/>
            </a:pPr>
            <a:r>
              <a:rPr lang="en-US" sz="2400" dirty="0" smtClean="0">
                <a:solidFill>
                  <a:prstClr val="black"/>
                </a:solidFill>
                <a:latin typeface="Corbel" panose="020B0503020204020204" pitchFamily="34" charset="0"/>
              </a:rPr>
              <a:t>Concurrently share results with Union leadership (All Union Council)</a:t>
            </a:r>
          </a:p>
          <a:p>
            <a:pPr marL="971550" lvl="1" indent="-514350">
              <a:buFont typeface="+mj-lt"/>
              <a:buAutoNum type="arabicPeriod"/>
            </a:pPr>
            <a:r>
              <a:rPr lang="en-US" dirty="0" smtClean="0">
                <a:solidFill>
                  <a:prstClr val="black"/>
                </a:solidFill>
                <a:latin typeface="Corbel" panose="020B0503020204020204" pitchFamily="34" charset="0"/>
              </a:rPr>
              <a:t>Integrate results with future communications regarding strategic plan</a:t>
            </a:r>
            <a:endParaRPr lang="en-US" dirty="0" smtClean="0">
              <a:solidFill>
                <a:srgbClr val="FF0000"/>
              </a:solidFill>
              <a:latin typeface="Corbel" panose="020B0503020204020204" pitchFamily="34" charset="0"/>
            </a:endParaRPr>
          </a:p>
          <a:p>
            <a:pPr marL="971550" lvl="1" indent="-514350">
              <a:buFont typeface="+mj-lt"/>
              <a:buAutoNum type="arabicPeriod"/>
            </a:pPr>
            <a:r>
              <a:rPr lang="en-US" dirty="0" smtClean="0">
                <a:solidFill>
                  <a:prstClr val="black"/>
                </a:solidFill>
                <a:latin typeface="Corbel" panose="020B0503020204020204" pitchFamily="34" charset="0"/>
              </a:rPr>
              <a:t>Track and share division action plans &amp; results at future EC meetings</a:t>
            </a:r>
          </a:p>
          <a:p>
            <a:pPr marL="971550" lvl="1" indent="-514350">
              <a:buFont typeface="+mj-lt"/>
              <a:buAutoNum type="arabicPeriod"/>
            </a:pPr>
            <a:r>
              <a:rPr lang="en-US" dirty="0" smtClean="0">
                <a:solidFill>
                  <a:prstClr val="black"/>
                </a:solidFill>
                <a:latin typeface="Corbel" panose="020B0503020204020204" pitchFamily="34" charset="0"/>
              </a:rPr>
              <a:t>Participate in GCTWF survey in 2017 to track changes and trends  </a:t>
            </a:r>
            <a:r>
              <a:rPr lang="en-US" dirty="0" smtClean="0">
                <a:solidFill>
                  <a:srgbClr val="FF0000"/>
                </a:solidFill>
                <a:latin typeface="Corbel" panose="020B0503020204020204" pitchFamily="34" charset="0"/>
              </a:rPr>
              <a:t>(Winter/Spring 2017)</a:t>
            </a:r>
          </a:p>
          <a:p>
            <a:endParaRPr lang="en-US" dirty="0">
              <a:solidFill>
                <a:prstClr val="black"/>
              </a:solidFill>
              <a:latin typeface="Corbel" panose="020B0503020204020204" pitchFamily="34" charset="0"/>
            </a:endParaRPr>
          </a:p>
        </p:txBody>
      </p:sp>
    </p:spTree>
    <p:extLst>
      <p:ext uri="{BB962C8B-B14F-4D97-AF65-F5344CB8AC3E}">
        <p14:creationId xmlns:p14="http://schemas.microsoft.com/office/powerpoint/2010/main" val="4218184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5305">
            <a:off x="4109779" y="1202270"/>
            <a:ext cx="3781817" cy="4114902"/>
          </a:xfrm>
          <a:prstGeom prst="rect">
            <a:avLst/>
          </a:prstGeom>
        </p:spPr>
      </p:pic>
      <p:sp>
        <p:nvSpPr>
          <p:cNvPr id="7" name="Content Placeholder 6"/>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pPr algn="ctr"/>
            <a:r>
              <a:rPr lang="en-US" b="1" dirty="0" smtClean="0"/>
              <a:t>Question and Answers</a:t>
            </a:r>
            <a:endParaRPr lang="en-US" b="1" dirty="0"/>
          </a:p>
        </p:txBody>
      </p:sp>
    </p:spTree>
    <p:extLst>
      <p:ext uri="{BB962C8B-B14F-4D97-AF65-F5344CB8AC3E}">
        <p14:creationId xmlns:p14="http://schemas.microsoft.com/office/powerpoint/2010/main" val="2604485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309816"/>
            <a:ext cx="9144000" cy="4769708"/>
          </a:xfrm>
        </p:spPr>
        <p:txBody>
          <a:bodyPr>
            <a:normAutofit/>
          </a:bodyPr>
          <a:lstStyle/>
          <a:p>
            <a:r>
              <a:rPr lang="en-US" b="1" dirty="0" smtClean="0">
                <a:solidFill>
                  <a:schemeClr val="tx1"/>
                </a:solidFill>
              </a:rPr>
              <a:t>Today’s Agenda:</a:t>
            </a:r>
          </a:p>
          <a:p>
            <a:endParaRPr lang="en-US" b="1" dirty="0"/>
          </a:p>
          <a:p>
            <a:pPr marL="342900" indent="-342900" algn="l">
              <a:buFont typeface="+mj-lt"/>
              <a:buAutoNum type="arabicPeriod"/>
            </a:pPr>
            <a:r>
              <a:rPr lang="en-US" b="1" dirty="0" smtClean="0"/>
              <a:t>Welcome</a:t>
            </a:r>
            <a:br>
              <a:rPr lang="en-US" b="1" dirty="0" smtClean="0"/>
            </a:br>
            <a:r>
              <a:rPr lang="en-US" dirty="0" smtClean="0"/>
              <a:t>Don </a:t>
            </a:r>
            <a:r>
              <a:rPr lang="en-US" dirty="0" err="1" smtClean="0"/>
              <a:t>Loppnow</a:t>
            </a:r>
            <a:r>
              <a:rPr lang="en-US" dirty="0" smtClean="0"/>
              <a:t>, Interim President</a:t>
            </a:r>
          </a:p>
          <a:p>
            <a:pPr marL="342900" indent="-342900" algn="l">
              <a:buFont typeface="+mj-lt"/>
              <a:buAutoNum type="arabicPeriod"/>
            </a:pPr>
            <a:r>
              <a:rPr lang="en-US" b="1" dirty="0" smtClean="0"/>
              <a:t>*Great Colleges To Work For Survey Results &amp; Action Plan</a:t>
            </a:r>
            <a:br>
              <a:rPr lang="en-US" b="1" dirty="0" smtClean="0"/>
            </a:br>
            <a:r>
              <a:rPr lang="en-US" dirty="0" smtClean="0"/>
              <a:t>David Turner, Vice President for University Human Resources</a:t>
            </a:r>
          </a:p>
          <a:p>
            <a:pPr marL="342900" indent="-342900" algn="l">
              <a:buFont typeface="+mj-lt"/>
              <a:buAutoNum type="arabicPeriod"/>
            </a:pPr>
            <a:r>
              <a:rPr lang="en-US" b="1" dirty="0" smtClean="0"/>
              <a:t>*Capital Plan</a:t>
            </a:r>
            <a:br>
              <a:rPr lang="en-US" b="1" dirty="0" smtClean="0"/>
            </a:br>
            <a:r>
              <a:rPr lang="en-US" dirty="0" smtClean="0"/>
              <a:t>John </a:t>
            </a:r>
            <a:r>
              <a:rPr lang="en-US" dirty="0" err="1" smtClean="0"/>
              <a:t>Donegan</a:t>
            </a:r>
            <a:r>
              <a:rPr lang="en-US" dirty="0" smtClean="0"/>
              <a:t>, Vice President for Facilities &amp; Operations</a:t>
            </a:r>
          </a:p>
          <a:p>
            <a:pPr marL="342900" indent="-342900" algn="l">
              <a:buFont typeface="+mj-lt"/>
              <a:buAutoNum type="arabicPeriod"/>
            </a:pPr>
            <a:r>
              <a:rPr lang="en-US" b="1" dirty="0" smtClean="0"/>
              <a:t>*The Honors College</a:t>
            </a:r>
            <a:br>
              <a:rPr lang="en-US" b="1" dirty="0" smtClean="0"/>
            </a:br>
            <a:r>
              <a:rPr lang="en-US" dirty="0" smtClean="0"/>
              <a:t>Rebecca </a:t>
            </a:r>
            <a:r>
              <a:rPr lang="en-US" dirty="0" err="1" smtClean="0"/>
              <a:t>Sipe</a:t>
            </a:r>
            <a:r>
              <a:rPr lang="en-US" dirty="0" smtClean="0"/>
              <a:t>, Assistant Vice President for The Honors College</a:t>
            </a:r>
            <a:endParaRPr lang="en-US" b="1" dirty="0" smtClean="0"/>
          </a:p>
          <a:p>
            <a:pPr marL="342900" indent="-342900" algn="l">
              <a:buFont typeface="+mj-lt"/>
              <a:buAutoNum type="arabicPeriod"/>
            </a:pPr>
            <a:r>
              <a:rPr lang="en-US" b="1" dirty="0" smtClean="0"/>
              <a:t>Closing Remarks &amp; Open Q&amp;A</a:t>
            </a:r>
            <a:endParaRPr lang="en-US" b="1" dirty="0"/>
          </a:p>
        </p:txBody>
      </p:sp>
      <p:pic>
        <p:nvPicPr>
          <p:cNvPr id="4" name="Picture 3" descr="primary_greenblack_edfirs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112" y="278208"/>
            <a:ext cx="1835099" cy="693638"/>
          </a:xfrm>
          <a:prstGeom prst="rect">
            <a:avLst/>
          </a:prstGeom>
        </p:spPr>
      </p:pic>
      <p:sp>
        <p:nvSpPr>
          <p:cNvPr id="5" name="Footer Placeholder 4"/>
          <p:cNvSpPr>
            <a:spLocks noGrp="1"/>
          </p:cNvSpPr>
          <p:nvPr>
            <p:ph type="ftr" sz="quarter" idx="11"/>
          </p:nvPr>
        </p:nvSpPr>
        <p:spPr>
          <a:xfrm>
            <a:off x="3544389" y="6356350"/>
            <a:ext cx="5172891" cy="365125"/>
          </a:xfrm>
        </p:spPr>
        <p:txBody>
          <a:bodyPr/>
          <a:lstStyle/>
          <a:p>
            <a:r>
              <a:rPr lang="en-US" sz="1400" b="1" i="1" dirty="0" smtClean="0">
                <a:solidFill>
                  <a:prstClr val="black"/>
                </a:solidFill>
              </a:rPr>
              <a:t>* Q&amp;A available immediately following the presentation</a:t>
            </a:r>
            <a:endParaRPr lang="en-US" sz="1400" b="1" i="1" dirty="0">
              <a:solidFill>
                <a:prstClr val="black"/>
              </a:solidFill>
            </a:endParaRPr>
          </a:p>
        </p:txBody>
      </p:sp>
    </p:spTree>
    <p:extLst>
      <p:ext uri="{BB962C8B-B14F-4D97-AF65-F5344CB8AC3E}">
        <p14:creationId xmlns:p14="http://schemas.microsoft.com/office/powerpoint/2010/main" val="1855613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Exercise</a:t>
            </a:r>
            <a:endParaRPr lang="en-US" dirty="0"/>
          </a:p>
        </p:txBody>
      </p:sp>
      <p:sp>
        <p:nvSpPr>
          <p:cNvPr id="3" name="Content Placeholder 2"/>
          <p:cNvSpPr>
            <a:spLocks noGrp="1"/>
          </p:cNvSpPr>
          <p:nvPr>
            <p:ph idx="1"/>
          </p:nvPr>
        </p:nvSpPr>
        <p:spPr/>
        <p:txBody>
          <a:bodyPr>
            <a:normAutofit/>
          </a:bodyPr>
          <a:lstStyle/>
          <a:p>
            <a:r>
              <a:rPr lang="en-US" sz="3600" dirty="0" smtClean="0"/>
              <a:t>What type of information would be helpful to you in order to help improve transparency within the University?</a:t>
            </a:r>
            <a:endParaRPr lang="en-US" sz="3600" dirty="0"/>
          </a:p>
        </p:txBody>
      </p:sp>
    </p:spTree>
    <p:extLst>
      <p:ext uri="{BB962C8B-B14F-4D97-AF65-F5344CB8AC3E}">
        <p14:creationId xmlns:p14="http://schemas.microsoft.com/office/powerpoint/2010/main" val="785550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1981200" y="1524001"/>
            <a:ext cx="8229600" cy="4602163"/>
          </a:xfrm>
        </p:spPr>
        <p:txBody>
          <a:bodyPr/>
          <a:lstStyle/>
          <a:p>
            <a:pPr algn="ctr" eaLnBrk="1" hangingPunct="1">
              <a:lnSpc>
                <a:spcPct val="80000"/>
              </a:lnSpc>
              <a:buFontTx/>
              <a:buNone/>
            </a:pPr>
            <a:endParaRPr lang="en-US" sz="2400" b="1" dirty="0">
              <a:solidFill>
                <a:srgbClr val="005800"/>
              </a:solidFill>
              <a:latin typeface="Arial Black" pitchFamily="34" charset="0"/>
            </a:endParaRPr>
          </a:p>
          <a:p>
            <a:pPr algn="ctr" eaLnBrk="1" hangingPunct="1">
              <a:lnSpc>
                <a:spcPct val="80000"/>
              </a:lnSpc>
              <a:buFontTx/>
              <a:buNone/>
            </a:pPr>
            <a:r>
              <a:rPr lang="en-US" sz="2400" b="1" dirty="0">
                <a:solidFill>
                  <a:srgbClr val="005800"/>
                </a:solidFill>
                <a:latin typeface="Arial Black" pitchFamily="34" charset="0"/>
              </a:rPr>
              <a:t>UNIVERSITY FUN FACTS:</a:t>
            </a:r>
          </a:p>
          <a:p>
            <a:pPr eaLnBrk="1" hangingPunct="1">
              <a:lnSpc>
                <a:spcPct val="80000"/>
              </a:lnSpc>
              <a:buFontTx/>
              <a:buNone/>
            </a:pPr>
            <a:endParaRPr lang="en-US" sz="2400" b="1" dirty="0">
              <a:solidFill>
                <a:srgbClr val="005800"/>
              </a:solidFill>
              <a:latin typeface="Arial Black" pitchFamily="34" charset="0"/>
            </a:endParaRPr>
          </a:p>
          <a:p>
            <a:pPr eaLnBrk="1" hangingPunct="1">
              <a:lnSpc>
                <a:spcPct val="80000"/>
              </a:lnSpc>
            </a:pPr>
            <a:r>
              <a:rPr lang="en-US" sz="2400" dirty="0"/>
              <a:t>Total Building Area: 3,109,070 </a:t>
            </a:r>
            <a:r>
              <a:rPr lang="en-US" sz="2400" dirty="0" err="1"/>
              <a:t>s.f.</a:t>
            </a:r>
            <a:endParaRPr lang="en-US" sz="2400" dirty="0"/>
          </a:p>
          <a:p>
            <a:pPr eaLnBrk="1" hangingPunct="1">
              <a:lnSpc>
                <a:spcPct val="80000"/>
              </a:lnSpc>
            </a:pPr>
            <a:r>
              <a:rPr lang="en-US" sz="2400" dirty="0"/>
              <a:t>Cost of Operation:  $53,583/Day  -  $6.29/sf</a:t>
            </a:r>
          </a:p>
          <a:p>
            <a:pPr eaLnBrk="1" hangingPunct="1">
              <a:lnSpc>
                <a:spcPct val="80000"/>
              </a:lnSpc>
            </a:pPr>
            <a:r>
              <a:rPr lang="en-US" sz="2400" dirty="0"/>
              <a:t>Utility Costs:  $20,500/Day</a:t>
            </a:r>
          </a:p>
          <a:p>
            <a:pPr eaLnBrk="1" hangingPunct="1">
              <a:lnSpc>
                <a:spcPct val="80000"/>
              </a:lnSpc>
            </a:pPr>
            <a:r>
              <a:rPr lang="en-US" sz="2400" dirty="0"/>
              <a:t>Campus Area:  600 Acres +</a:t>
            </a:r>
          </a:p>
          <a:p>
            <a:pPr eaLnBrk="1" hangingPunct="1">
              <a:lnSpc>
                <a:spcPct val="80000"/>
              </a:lnSpc>
            </a:pPr>
            <a:r>
              <a:rPr lang="en-US" sz="2400" dirty="0"/>
              <a:t>Roadways: 5.2 miles</a:t>
            </a:r>
          </a:p>
          <a:p>
            <a:pPr eaLnBrk="1" hangingPunct="1">
              <a:lnSpc>
                <a:spcPct val="80000"/>
              </a:lnSpc>
            </a:pPr>
            <a:r>
              <a:rPr lang="en-US" sz="2400" dirty="0"/>
              <a:t>Sidewalks:  22.9 miles</a:t>
            </a:r>
          </a:p>
          <a:p>
            <a:pPr eaLnBrk="1" hangingPunct="1">
              <a:lnSpc>
                <a:spcPct val="80000"/>
              </a:lnSpc>
            </a:pPr>
            <a:r>
              <a:rPr lang="en-US" sz="2400" dirty="0"/>
              <a:t>Parking Lots:  28 lots with 10,284 spaces</a:t>
            </a:r>
          </a:p>
          <a:p>
            <a:pPr eaLnBrk="1" hangingPunct="1">
              <a:lnSpc>
                <a:spcPct val="80000"/>
              </a:lnSpc>
              <a:buFontTx/>
              <a:buNone/>
            </a:pPr>
            <a:endParaRPr lang="en-US" sz="1600" dirty="0"/>
          </a:p>
          <a:p>
            <a:pPr eaLnBrk="1" hangingPunct="1">
              <a:lnSpc>
                <a:spcPct val="80000"/>
              </a:lnSpc>
              <a:buFontTx/>
              <a:buNone/>
            </a:pPr>
            <a:endParaRPr lang="en-US" sz="1600" dirty="0"/>
          </a:p>
          <a:p>
            <a:pPr eaLnBrk="1" hangingPunct="1">
              <a:lnSpc>
                <a:spcPct val="80000"/>
              </a:lnSpc>
              <a:buFontTx/>
              <a:buNone/>
            </a:pPr>
            <a:r>
              <a:rPr lang="en-US" sz="1600" dirty="0"/>
              <a:t>	</a:t>
            </a:r>
          </a:p>
          <a:p>
            <a:pPr eaLnBrk="1" hangingPunct="1">
              <a:lnSpc>
                <a:spcPct val="80000"/>
              </a:lnSpc>
              <a:buFontTx/>
              <a:buNone/>
            </a:pPr>
            <a:endParaRPr lang="en-US" sz="1600" dirty="0"/>
          </a:p>
        </p:txBody>
      </p:sp>
      <p:pic>
        <p:nvPicPr>
          <p:cNvPr id="3075"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3472207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1981200" y="1524000"/>
            <a:ext cx="8229600" cy="5029200"/>
          </a:xfrm>
        </p:spPr>
        <p:txBody>
          <a:bodyPr/>
          <a:lstStyle/>
          <a:p>
            <a:pPr eaLnBrk="1" hangingPunct="1">
              <a:lnSpc>
                <a:spcPct val="150000"/>
              </a:lnSpc>
              <a:buFontTx/>
              <a:buNone/>
            </a:pPr>
            <a:r>
              <a:rPr lang="en-US" sz="2400" b="1" dirty="0">
                <a:solidFill>
                  <a:srgbClr val="005800"/>
                </a:solidFill>
                <a:latin typeface="Arial Black" pitchFamily="34" charset="0"/>
              </a:rPr>
              <a:t>Physical Plant Administration</a:t>
            </a:r>
          </a:p>
          <a:p>
            <a:pPr lvl="1" eaLnBrk="1" hangingPunct="1">
              <a:lnSpc>
                <a:spcPct val="150000"/>
              </a:lnSpc>
              <a:buFontTx/>
              <a:buNone/>
            </a:pPr>
            <a:r>
              <a:rPr lang="en-US" sz="2200" dirty="0">
                <a:solidFill>
                  <a:srgbClr val="000000"/>
                </a:solidFill>
                <a:latin typeface="Arial" panose="020B0604020202020204" pitchFamily="34" charset="0"/>
                <a:cs typeface="Arial" panose="020B0604020202020204" pitchFamily="34" charset="0"/>
              </a:rPr>
              <a:t>Departments include:</a:t>
            </a:r>
          </a:p>
          <a:p>
            <a:pPr marL="1657350" lvl="3" indent="-342900" eaLnBrk="1" hangingPunct="1">
              <a:lnSpc>
                <a:spcPct val="150000"/>
              </a:lnSpc>
              <a:buFont typeface="+mj-lt"/>
              <a:buAutoNum type="arabicPeriod"/>
            </a:pPr>
            <a:r>
              <a:rPr lang="en-US" sz="2200" dirty="0" smtClean="0">
                <a:solidFill>
                  <a:srgbClr val="000000"/>
                </a:solidFill>
                <a:latin typeface="Arial" panose="020B0604020202020204" pitchFamily="34" charset="0"/>
                <a:cs typeface="Arial" panose="020B0604020202020204" pitchFamily="34" charset="0"/>
              </a:rPr>
              <a:t>Facilities Planning &amp; Construction</a:t>
            </a:r>
          </a:p>
          <a:p>
            <a:pPr marL="1771650" lvl="4" indent="0" eaLnBrk="1" hangingPunct="1">
              <a:lnSpc>
                <a:spcPct val="150000"/>
              </a:lnSpc>
              <a:buNone/>
            </a:pPr>
            <a:r>
              <a:rPr lang="en-US" sz="2200" dirty="0" smtClean="0">
                <a:solidFill>
                  <a:srgbClr val="000000"/>
                </a:solidFill>
                <a:latin typeface="Arial" panose="020B0604020202020204" pitchFamily="34" charset="0"/>
                <a:cs typeface="Arial" panose="020B0604020202020204" pitchFamily="34" charset="0"/>
              </a:rPr>
              <a:t>Scott Storrar – Director</a:t>
            </a:r>
          </a:p>
          <a:p>
            <a:pPr marL="1771650" lvl="4" indent="0" eaLnBrk="1" hangingPunct="1">
              <a:lnSpc>
                <a:spcPct val="150000"/>
              </a:lnSpc>
              <a:buNone/>
            </a:pPr>
            <a:r>
              <a:rPr lang="en-US" sz="2200" dirty="0" smtClean="0">
                <a:solidFill>
                  <a:srgbClr val="000000"/>
                </a:solidFill>
                <a:latin typeface="Arial" panose="020B0604020202020204" pitchFamily="34" charset="0"/>
                <a:cs typeface="Arial" panose="020B0604020202020204" pitchFamily="34" charset="0"/>
              </a:rPr>
              <a:t>Bob Densic, R.A. – University Architect</a:t>
            </a:r>
          </a:p>
          <a:p>
            <a:pPr marL="1657350" lvl="3" indent="-342900" eaLnBrk="1" hangingPunct="1">
              <a:lnSpc>
                <a:spcPct val="150000"/>
              </a:lnSpc>
              <a:buFont typeface="+mj-lt"/>
              <a:buAutoNum type="arabicPeriod"/>
            </a:pPr>
            <a:r>
              <a:rPr lang="en-US" sz="2200" dirty="0" smtClean="0">
                <a:solidFill>
                  <a:srgbClr val="000000"/>
                </a:solidFill>
                <a:latin typeface="Arial" panose="020B0604020202020204" pitchFamily="34" charset="0"/>
                <a:cs typeface="Arial" panose="020B0604020202020204" pitchFamily="34" charset="0"/>
              </a:rPr>
              <a:t>Facilities Maintenance</a:t>
            </a:r>
          </a:p>
          <a:p>
            <a:pPr marL="1771650" lvl="4" indent="0" eaLnBrk="1" hangingPunct="1">
              <a:lnSpc>
                <a:spcPct val="150000"/>
              </a:lnSpc>
              <a:buNone/>
            </a:pPr>
            <a:r>
              <a:rPr lang="en-US" sz="2200" dirty="0" smtClean="0">
                <a:solidFill>
                  <a:srgbClr val="000000"/>
                </a:solidFill>
                <a:latin typeface="Arial" panose="020B0604020202020204" pitchFamily="34" charset="0"/>
                <a:cs typeface="Arial" panose="020B0604020202020204" pitchFamily="34" charset="0"/>
              </a:rPr>
              <a:t>Bilal Sarsour – Director</a:t>
            </a:r>
          </a:p>
          <a:p>
            <a:pPr marL="1657350" lvl="3" indent="-342900" eaLnBrk="1" hangingPunct="1">
              <a:lnSpc>
                <a:spcPct val="150000"/>
              </a:lnSpc>
              <a:buFont typeface="+mj-lt"/>
              <a:buAutoNum type="arabicPeriod"/>
            </a:pPr>
            <a:r>
              <a:rPr lang="en-US" sz="2200" dirty="0" smtClean="0">
                <a:solidFill>
                  <a:srgbClr val="000000"/>
                </a:solidFill>
                <a:latin typeface="Arial" panose="020B0604020202020204" pitchFamily="34" charset="0"/>
                <a:cs typeface="Arial" panose="020B0604020202020204" pitchFamily="34" charset="0"/>
              </a:rPr>
              <a:t>Custodial, Grounds, &amp; Parking</a:t>
            </a:r>
          </a:p>
          <a:p>
            <a:pPr marL="1771650" lvl="4" indent="0" eaLnBrk="1" hangingPunct="1">
              <a:lnSpc>
                <a:spcPct val="150000"/>
              </a:lnSpc>
              <a:buNone/>
            </a:pPr>
            <a:r>
              <a:rPr lang="en-US" sz="2200" dirty="0" smtClean="0">
                <a:solidFill>
                  <a:srgbClr val="000000"/>
                </a:solidFill>
                <a:latin typeface="Arial" panose="020B0604020202020204" pitchFamily="34" charset="0"/>
                <a:cs typeface="Arial" panose="020B0604020202020204" pitchFamily="34" charset="0"/>
              </a:rPr>
              <a:t>Dieter Otto – Director</a:t>
            </a:r>
          </a:p>
          <a:p>
            <a:pPr marL="1657350" lvl="3" indent="-342900" eaLnBrk="1" hangingPunct="1">
              <a:lnSpc>
                <a:spcPct val="150000"/>
              </a:lnSpc>
              <a:buFont typeface="+mj-lt"/>
              <a:buAutoNum type="arabicPeriod"/>
            </a:pPr>
            <a:endParaRPr lang="en-US" dirty="0" smtClean="0">
              <a:solidFill>
                <a:srgbClr val="000000"/>
              </a:solidFill>
              <a:latin typeface="Arial" panose="020B0604020202020204" pitchFamily="34" charset="0"/>
              <a:cs typeface="Arial" panose="020B0604020202020204" pitchFamily="34" charset="0"/>
            </a:endParaRPr>
          </a:p>
          <a:p>
            <a:pPr marL="1657350" lvl="3" indent="-342900" eaLnBrk="1" hangingPunct="1">
              <a:lnSpc>
                <a:spcPct val="150000"/>
              </a:lnSpc>
              <a:buFont typeface="+mj-lt"/>
              <a:buAutoNum type="arabicPeriod"/>
            </a:pPr>
            <a:endParaRPr lang="en-US" dirty="0" smtClean="0">
              <a:solidFill>
                <a:srgbClr val="000000"/>
              </a:solidFill>
              <a:latin typeface="Arial" panose="020B0604020202020204" pitchFamily="34" charset="0"/>
              <a:cs typeface="Arial" panose="020B0604020202020204" pitchFamily="34" charset="0"/>
            </a:endParaRPr>
          </a:p>
          <a:p>
            <a:pPr eaLnBrk="1" hangingPunct="1">
              <a:lnSpc>
                <a:spcPct val="80000"/>
              </a:lnSpc>
              <a:buFontTx/>
              <a:buNone/>
            </a:pPr>
            <a:endParaRPr lang="en-US" sz="1600" dirty="0">
              <a:solidFill>
                <a:srgbClr val="000000"/>
              </a:solidFill>
              <a:latin typeface="Arial Black" pitchFamily="34" charset="0"/>
            </a:endParaRPr>
          </a:p>
          <a:p>
            <a:pPr eaLnBrk="1" hangingPunct="1">
              <a:lnSpc>
                <a:spcPct val="80000"/>
              </a:lnSpc>
              <a:spcAft>
                <a:spcPts val="1200"/>
              </a:spcAft>
              <a:buNone/>
            </a:pPr>
            <a:r>
              <a:rPr lang="en-US" sz="1600" dirty="0">
                <a:solidFill>
                  <a:srgbClr val="000000"/>
                </a:solidFill>
              </a:rPr>
              <a:t>	</a:t>
            </a:r>
            <a:endParaRPr lang="en-US" sz="1600" dirty="0"/>
          </a:p>
          <a:p>
            <a:pPr eaLnBrk="1" hangingPunct="1">
              <a:lnSpc>
                <a:spcPct val="80000"/>
              </a:lnSpc>
              <a:buFontTx/>
              <a:buNone/>
            </a:pPr>
            <a:r>
              <a:rPr lang="en-US" sz="1600" dirty="0"/>
              <a:t>	</a:t>
            </a:r>
          </a:p>
          <a:p>
            <a:pPr eaLnBrk="1" hangingPunct="1">
              <a:lnSpc>
                <a:spcPct val="80000"/>
              </a:lnSpc>
              <a:buFontTx/>
              <a:buNone/>
            </a:pPr>
            <a:endParaRPr lang="en-US" sz="1600" dirty="0"/>
          </a:p>
        </p:txBody>
      </p:sp>
      <p:pic>
        <p:nvPicPr>
          <p:cNvPr id="5"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3720925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1981200" y="1524001"/>
            <a:ext cx="8229600" cy="5165123"/>
          </a:xfrm>
        </p:spPr>
        <p:txBody>
          <a:bodyPr/>
          <a:lstStyle/>
          <a:p>
            <a:pPr eaLnBrk="1" hangingPunct="1">
              <a:lnSpc>
                <a:spcPct val="150000"/>
              </a:lnSpc>
              <a:buFontTx/>
              <a:buNone/>
            </a:pPr>
            <a:endParaRPr lang="en-US" sz="1100" b="1" dirty="0">
              <a:solidFill>
                <a:srgbClr val="000000"/>
              </a:solidFill>
              <a:latin typeface="Arial" panose="020B0604020202020204" pitchFamily="34" charset="0"/>
              <a:cs typeface="Arial" panose="020B0604020202020204" pitchFamily="34" charset="0"/>
            </a:endParaRPr>
          </a:p>
          <a:p>
            <a:pPr eaLnBrk="1" hangingPunct="1">
              <a:lnSpc>
                <a:spcPct val="150000"/>
              </a:lnSpc>
              <a:buFontTx/>
              <a:buNone/>
            </a:pPr>
            <a:r>
              <a:rPr lang="en-US" sz="2200" b="1" dirty="0">
                <a:solidFill>
                  <a:srgbClr val="000000"/>
                </a:solidFill>
                <a:latin typeface="Arial" panose="020B0604020202020204" pitchFamily="34" charset="0"/>
                <a:cs typeface="Arial" panose="020B0604020202020204" pitchFamily="34" charset="0"/>
              </a:rPr>
              <a:t>Facilities Planning &amp; Construction responsibilities include: </a:t>
            </a:r>
            <a:endParaRPr lang="en-US" sz="2200" dirty="0">
              <a:solidFill>
                <a:srgbClr val="000000"/>
              </a:solidFill>
              <a:latin typeface="Arial" panose="020B0604020202020204" pitchFamily="34" charset="0"/>
              <a:cs typeface="Arial" panose="020B0604020202020204" pitchFamily="34" charset="0"/>
            </a:endParaRPr>
          </a:p>
          <a:p>
            <a:pPr lvl="1" eaLnBrk="1" hangingPunct="1">
              <a:lnSpc>
                <a:spcPct val="150000"/>
              </a:lnSpc>
              <a:buFont typeface="Wingdings" panose="05000000000000000000" pitchFamily="2" charset="2"/>
              <a:buChar char="Ø"/>
            </a:pPr>
            <a:r>
              <a:rPr lang="en-US" sz="2200" dirty="0">
                <a:solidFill>
                  <a:srgbClr val="000000"/>
                </a:solidFill>
                <a:latin typeface="Arial" panose="020B0604020202020204" pitchFamily="34" charset="0"/>
                <a:cs typeface="Arial" panose="020B0604020202020204" pitchFamily="34" charset="0"/>
              </a:rPr>
              <a:t>Capital planning</a:t>
            </a:r>
          </a:p>
          <a:p>
            <a:pPr lvl="1" eaLnBrk="1" hangingPunct="1">
              <a:lnSpc>
                <a:spcPct val="150000"/>
              </a:lnSpc>
              <a:buFont typeface="Wingdings" panose="05000000000000000000" pitchFamily="2" charset="2"/>
              <a:buChar char="Ø"/>
            </a:pPr>
            <a:r>
              <a:rPr lang="en-US" sz="2200" dirty="0">
                <a:solidFill>
                  <a:srgbClr val="000000"/>
                </a:solidFill>
                <a:latin typeface="Arial" panose="020B0604020202020204" pitchFamily="34" charset="0"/>
                <a:cs typeface="Arial" panose="020B0604020202020204" pitchFamily="34" charset="0"/>
              </a:rPr>
              <a:t>Programming</a:t>
            </a:r>
          </a:p>
          <a:p>
            <a:pPr lvl="1" eaLnBrk="1" hangingPunct="1">
              <a:lnSpc>
                <a:spcPct val="150000"/>
              </a:lnSpc>
              <a:buFont typeface="Wingdings" panose="05000000000000000000" pitchFamily="2" charset="2"/>
              <a:buChar char="Ø"/>
            </a:pPr>
            <a:r>
              <a:rPr lang="en-US" sz="2200" dirty="0">
                <a:solidFill>
                  <a:srgbClr val="000000"/>
                </a:solidFill>
                <a:latin typeface="Arial" panose="020B0604020202020204" pitchFamily="34" charset="0"/>
                <a:cs typeface="Arial" panose="020B0604020202020204" pitchFamily="34" charset="0"/>
              </a:rPr>
              <a:t>Space Utilization</a:t>
            </a:r>
          </a:p>
          <a:p>
            <a:pPr lvl="1" eaLnBrk="1" hangingPunct="1">
              <a:lnSpc>
                <a:spcPct val="150000"/>
              </a:lnSpc>
              <a:buFont typeface="Wingdings" panose="05000000000000000000" pitchFamily="2" charset="2"/>
              <a:buChar char="Ø"/>
            </a:pPr>
            <a:r>
              <a:rPr lang="en-US" sz="2200" dirty="0">
                <a:solidFill>
                  <a:srgbClr val="000000"/>
                </a:solidFill>
                <a:latin typeface="Arial" panose="020B0604020202020204" pitchFamily="34" charset="0"/>
                <a:cs typeface="Arial" panose="020B0604020202020204" pitchFamily="34" charset="0"/>
              </a:rPr>
              <a:t>Design</a:t>
            </a:r>
          </a:p>
          <a:p>
            <a:pPr lvl="1" eaLnBrk="1" hangingPunct="1">
              <a:buFont typeface="Wingdings" panose="05000000000000000000" pitchFamily="2" charset="2"/>
              <a:buChar char="Ø"/>
            </a:pPr>
            <a:r>
              <a:rPr lang="en-US" sz="2200" dirty="0">
                <a:solidFill>
                  <a:srgbClr val="000000"/>
                </a:solidFill>
                <a:latin typeface="Arial" panose="020B0604020202020204" pitchFamily="34" charset="0"/>
                <a:cs typeface="Arial" panose="020B0604020202020204" pitchFamily="34" charset="0"/>
              </a:rPr>
              <a:t>Construction</a:t>
            </a:r>
          </a:p>
          <a:p>
            <a:pPr lvl="2" eaLnBrk="1" hangingPunct="1">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New Construction</a:t>
            </a:r>
          </a:p>
          <a:p>
            <a:pPr lvl="2" eaLnBrk="1" hangingPunct="1">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Renovations (major &amp; minor)</a:t>
            </a:r>
          </a:p>
          <a:p>
            <a:pPr lvl="2" eaLnBrk="1" hangingPunct="1"/>
            <a:r>
              <a:rPr lang="en-US" sz="1600" dirty="0">
                <a:solidFill>
                  <a:srgbClr val="000000"/>
                </a:solidFill>
                <a:latin typeface="Arial" panose="020B0604020202020204" pitchFamily="34" charset="0"/>
                <a:cs typeface="Arial" panose="020B0604020202020204" pitchFamily="34" charset="0"/>
              </a:rPr>
              <a:t>Asset Preservation</a:t>
            </a:r>
          </a:p>
          <a:p>
            <a:pPr lvl="2" eaLnBrk="1" hangingPunct="1"/>
            <a:r>
              <a:rPr lang="en-US" sz="1600" dirty="0">
                <a:solidFill>
                  <a:srgbClr val="000000"/>
                </a:solidFill>
                <a:latin typeface="Arial" panose="020B0604020202020204" pitchFamily="34" charset="0"/>
                <a:cs typeface="Arial" panose="020B0604020202020204" pitchFamily="34" charset="0"/>
              </a:rPr>
              <a:t>Campus site &amp; utility projects</a:t>
            </a:r>
          </a:p>
          <a:p>
            <a:pPr eaLnBrk="1" hangingPunct="1">
              <a:lnSpc>
                <a:spcPct val="150000"/>
              </a:lnSpc>
              <a:buFontTx/>
              <a:buNone/>
            </a:pPr>
            <a:endParaRPr lang="en-US" sz="2000" dirty="0">
              <a:solidFill>
                <a:srgbClr val="000000"/>
              </a:solidFill>
              <a:latin typeface="Arial" panose="020B0604020202020204" pitchFamily="34" charset="0"/>
              <a:cs typeface="Arial" panose="020B0604020202020204" pitchFamily="34" charset="0"/>
            </a:endParaRPr>
          </a:p>
          <a:p>
            <a:pPr eaLnBrk="1" hangingPunct="1">
              <a:lnSpc>
                <a:spcPct val="150000"/>
              </a:lnSpc>
              <a:buFontTx/>
              <a:buNone/>
            </a:pPr>
            <a:endParaRPr lang="en-US" sz="2000" i="1" dirty="0">
              <a:solidFill>
                <a:srgbClr val="000000"/>
              </a:solidFill>
              <a:latin typeface="Arial" panose="020B0604020202020204" pitchFamily="34" charset="0"/>
              <a:cs typeface="Arial" panose="020B0604020202020204" pitchFamily="34" charset="0"/>
            </a:endParaRPr>
          </a:p>
          <a:p>
            <a:pPr eaLnBrk="1" hangingPunct="1">
              <a:lnSpc>
                <a:spcPct val="150000"/>
              </a:lnSpc>
              <a:spcAft>
                <a:spcPts val="1200"/>
              </a:spcAft>
              <a:buNone/>
            </a:pPr>
            <a:r>
              <a:rPr lang="en-US" sz="2000" dirty="0">
                <a:latin typeface="Arial" panose="020B0604020202020204" pitchFamily="34" charset="0"/>
                <a:cs typeface="Arial" panose="020B0604020202020204" pitchFamily="34" charset="0"/>
              </a:rPr>
              <a:t>		</a:t>
            </a:r>
            <a:r>
              <a:rPr lang="en-US" sz="1600" dirty="0"/>
              <a:t>	</a:t>
            </a:r>
          </a:p>
          <a:p>
            <a:pPr eaLnBrk="1" hangingPunct="1">
              <a:lnSpc>
                <a:spcPct val="80000"/>
              </a:lnSpc>
              <a:buFontTx/>
              <a:buNone/>
            </a:pPr>
            <a:endParaRPr lang="en-US" sz="1600" dirty="0"/>
          </a:p>
        </p:txBody>
      </p:sp>
      <p:pic>
        <p:nvPicPr>
          <p:cNvPr id="5"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295195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229600" cy="838200"/>
          </a:xfrm>
        </p:spPr>
        <p:txBody>
          <a:bodyPr/>
          <a:lstStyle/>
          <a:p>
            <a:pPr marL="0" indent="0" algn="ctr">
              <a:buNone/>
            </a:pPr>
            <a:r>
              <a:rPr lang="en-US" dirty="0" smtClean="0"/>
              <a:t>Physical Plant… getting things DONE!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459" b="3979"/>
          <a:stretch/>
        </p:blipFill>
        <p:spPr>
          <a:xfrm>
            <a:off x="2438400" y="2590800"/>
            <a:ext cx="2895599" cy="3429000"/>
          </a:xfrm>
          <a:prstGeom prst="rect">
            <a:avLst/>
          </a:prstGeom>
        </p:spPr>
      </p:pic>
      <p:sp>
        <p:nvSpPr>
          <p:cNvPr id="6" name="TextBox 5"/>
          <p:cNvSpPr txBox="1"/>
          <p:nvPr/>
        </p:nvSpPr>
        <p:spPr>
          <a:xfrm>
            <a:off x="3294782" y="6131196"/>
            <a:ext cx="878037"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Before</a:t>
            </a:r>
          </a:p>
        </p:txBody>
      </p:sp>
      <p:sp>
        <p:nvSpPr>
          <p:cNvPr id="7" name="TextBox 6"/>
          <p:cNvSpPr txBox="1"/>
          <p:nvPr/>
        </p:nvSpPr>
        <p:spPr>
          <a:xfrm>
            <a:off x="7658100" y="6096000"/>
            <a:ext cx="762000"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After</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141" r="32889" b="6571"/>
          <a:stretch/>
        </p:blipFill>
        <p:spPr>
          <a:xfrm>
            <a:off x="6248400" y="2587530"/>
            <a:ext cx="3183855" cy="3432271"/>
          </a:xfrm>
          <a:prstGeom prst="rect">
            <a:avLst/>
          </a:prstGeom>
        </p:spPr>
      </p:pic>
      <p:pic>
        <p:nvPicPr>
          <p:cNvPr id="10" name="Picture 5" descr="emustack_349"/>
          <p:cNvPicPr>
            <a:picLocks noChangeAspect="1" noChangeArrowheads="1"/>
          </p:cNvPicPr>
          <p:nvPr/>
        </p:nvPicPr>
        <p:blipFill>
          <a:blip r:embed="rId4"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2230170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sz="half" idx="1"/>
          </p:nvPr>
        </p:nvSpPr>
        <p:spPr>
          <a:xfrm>
            <a:off x="667265" y="2286001"/>
            <a:ext cx="5352535" cy="3840163"/>
          </a:xfrm>
        </p:spPr>
        <p:txBody>
          <a:bodyPr/>
          <a:lstStyle/>
          <a:p>
            <a:pPr eaLnBrk="1" hangingPunct="1">
              <a:lnSpc>
                <a:spcPct val="80000"/>
              </a:lnSpc>
              <a:spcAft>
                <a:spcPts val="1200"/>
              </a:spcAft>
              <a:buNone/>
            </a:pPr>
            <a:r>
              <a:rPr lang="en-US" sz="2400" b="1" dirty="0" smtClean="0">
                <a:latin typeface="Arial" panose="020B0604020202020204" pitchFamily="34" charset="0"/>
                <a:cs typeface="Arial" panose="020B0604020202020204" pitchFamily="34" charset="0"/>
              </a:rPr>
              <a:t>State </a:t>
            </a:r>
            <a:r>
              <a:rPr lang="en-US" sz="2400" b="1" dirty="0">
                <a:latin typeface="Arial" panose="020B0604020202020204" pitchFamily="34" charset="0"/>
                <a:cs typeface="Arial" panose="020B0604020202020204" pitchFamily="34" charset="0"/>
              </a:rPr>
              <a:t>Capital Appropriations</a:t>
            </a:r>
          </a:p>
          <a:p>
            <a:pPr eaLnBrk="1" hangingPunct="1">
              <a:lnSpc>
                <a:spcPct val="80000"/>
              </a:lnSpc>
              <a:spcAft>
                <a:spcPts val="1200"/>
              </a:spcAft>
            </a:pPr>
            <a:r>
              <a:rPr lang="en-US" sz="2000" dirty="0">
                <a:latin typeface="Arial" panose="020B0604020202020204" pitchFamily="34" charset="0"/>
                <a:cs typeface="Arial" panose="020B0604020202020204" pitchFamily="34" charset="0"/>
              </a:rPr>
              <a:t>Michigan’s Capital Outlay Process </a:t>
            </a:r>
          </a:p>
          <a:p>
            <a:pPr lvl="1" eaLnBrk="1" hangingPunct="1">
              <a:lnSpc>
                <a:spcPct val="80000"/>
              </a:lnSpc>
              <a:spcAft>
                <a:spcPts val="1200"/>
              </a:spcAft>
            </a:pPr>
            <a:r>
              <a:rPr lang="en-US" sz="1600" dirty="0">
                <a:latin typeface="Arial" panose="020B0604020202020204" pitchFamily="34" charset="0"/>
                <a:cs typeface="Arial" panose="020B0604020202020204" pitchFamily="34" charset="0"/>
              </a:rPr>
              <a:t>Submit project requests to the State annually</a:t>
            </a:r>
          </a:p>
          <a:p>
            <a:pPr eaLnBrk="1" hangingPunct="1">
              <a:lnSpc>
                <a:spcPct val="80000"/>
              </a:lnSpc>
              <a:spcAft>
                <a:spcPts val="1200"/>
              </a:spcAft>
            </a:pPr>
            <a:r>
              <a:rPr lang="en-US" sz="2000" dirty="0">
                <a:latin typeface="Arial" panose="020B0604020202020204" pitchFamily="34" charset="0"/>
                <a:cs typeface="Arial" panose="020B0604020202020204" pitchFamily="34" charset="0"/>
              </a:rPr>
              <a:t>Previous State Capital Appropriation Projects include:</a:t>
            </a:r>
          </a:p>
          <a:p>
            <a:pPr lvl="1" eaLnBrk="1" hangingPunct="1">
              <a:lnSpc>
                <a:spcPct val="80000"/>
              </a:lnSpc>
              <a:spcAft>
                <a:spcPts val="1200"/>
              </a:spcAft>
            </a:pPr>
            <a:r>
              <a:rPr lang="en-US" sz="1600" dirty="0">
                <a:latin typeface="Arial" panose="020B0604020202020204" pitchFamily="34" charset="0"/>
                <a:cs typeface="Arial" panose="020B0604020202020204" pitchFamily="34" charset="0"/>
              </a:rPr>
              <a:t>Porter Renovation, 1993, $57.6M</a:t>
            </a:r>
          </a:p>
          <a:p>
            <a:pPr lvl="1" eaLnBrk="1" hangingPunct="1">
              <a:lnSpc>
                <a:spcPct val="80000"/>
              </a:lnSpc>
              <a:spcAft>
                <a:spcPts val="1200"/>
              </a:spcAft>
            </a:pPr>
            <a:r>
              <a:rPr lang="en-US" sz="1600" dirty="0">
                <a:latin typeface="Arial" panose="020B0604020202020204" pitchFamily="34" charset="0"/>
                <a:cs typeface="Arial" panose="020B0604020202020204" pitchFamily="34" charset="0"/>
              </a:rPr>
              <a:t>Health &amp; Human Services Bldg., 1996, $20.4M</a:t>
            </a:r>
          </a:p>
          <a:p>
            <a:pPr lvl="1" eaLnBrk="1" hangingPunct="1">
              <a:lnSpc>
                <a:spcPct val="80000"/>
              </a:lnSpc>
              <a:spcAft>
                <a:spcPts val="1200"/>
              </a:spcAft>
            </a:pPr>
            <a:r>
              <a:rPr lang="en-US" sz="1600" dirty="0">
                <a:latin typeface="Arial" panose="020B0604020202020204" pitchFamily="34" charset="0"/>
                <a:cs typeface="Arial" panose="020B0604020202020204" pitchFamily="34" charset="0"/>
              </a:rPr>
              <a:t>Pray Harrold Renovation, 2009, $42M</a:t>
            </a:r>
          </a:p>
          <a:p>
            <a:pPr eaLnBrk="1" hangingPunct="1">
              <a:lnSpc>
                <a:spcPct val="80000"/>
              </a:lnSpc>
              <a:spcAft>
                <a:spcPts val="1200"/>
              </a:spcAft>
            </a:pPr>
            <a:endParaRPr lang="en-US" sz="1600" dirty="0"/>
          </a:p>
          <a:p>
            <a:pPr eaLnBrk="1" hangingPunct="1">
              <a:lnSpc>
                <a:spcPct val="80000"/>
              </a:lnSpc>
              <a:spcAft>
                <a:spcPts val="1200"/>
              </a:spcAft>
            </a:pPr>
            <a:endParaRPr lang="en-US" sz="1600" dirty="0"/>
          </a:p>
          <a:p>
            <a:pPr eaLnBrk="1" hangingPunct="1">
              <a:lnSpc>
                <a:spcPct val="80000"/>
              </a:lnSpc>
              <a:spcAft>
                <a:spcPts val="1200"/>
              </a:spcAft>
              <a:buNone/>
            </a:pPr>
            <a:endParaRPr lang="en-US" sz="1600" dirty="0"/>
          </a:p>
          <a:p>
            <a:pPr eaLnBrk="1" hangingPunct="1">
              <a:lnSpc>
                <a:spcPct val="80000"/>
              </a:lnSpc>
              <a:spcAft>
                <a:spcPts val="1200"/>
              </a:spcAft>
              <a:buNone/>
            </a:pPr>
            <a:r>
              <a:rPr lang="en-US" sz="1600" dirty="0"/>
              <a:t>	</a:t>
            </a:r>
          </a:p>
          <a:p>
            <a:pPr eaLnBrk="1" hangingPunct="1">
              <a:lnSpc>
                <a:spcPct val="80000"/>
              </a:lnSpc>
              <a:buFontTx/>
              <a:buNone/>
            </a:pPr>
            <a:r>
              <a:rPr lang="en-US" sz="1600" dirty="0"/>
              <a:t>	</a:t>
            </a:r>
          </a:p>
          <a:p>
            <a:pPr eaLnBrk="1" hangingPunct="1">
              <a:lnSpc>
                <a:spcPct val="80000"/>
              </a:lnSpc>
              <a:buFontTx/>
              <a:buNone/>
            </a:pPr>
            <a:endParaRPr lang="en-US" sz="1600" dirty="0"/>
          </a:p>
        </p:txBody>
      </p:sp>
      <p:sp>
        <p:nvSpPr>
          <p:cNvPr id="3" name="Content Placeholder 2"/>
          <p:cNvSpPr>
            <a:spLocks noGrp="1"/>
          </p:cNvSpPr>
          <p:nvPr>
            <p:ph sz="half" idx="2"/>
          </p:nvPr>
        </p:nvSpPr>
        <p:spPr>
          <a:xfrm>
            <a:off x="6477000" y="2286001"/>
            <a:ext cx="5047735" cy="3840163"/>
          </a:xfrm>
        </p:spPr>
        <p:txBody>
          <a:bodyPr/>
          <a:lstStyle/>
          <a:p>
            <a:pPr marL="0" indent="0">
              <a:buNone/>
            </a:pPr>
            <a:r>
              <a:rPr lang="en-US" sz="2400" b="1" dirty="0">
                <a:latin typeface="Arial" panose="020B0604020202020204" pitchFamily="34" charset="0"/>
                <a:cs typeface="Arial" panose="020B0604020202020204" pitchFamily="34" charset="0"/>
              </a:rPr>
              <a:t>Self Funded</a:t>
            </a:r>
          </a:p>
          <a:p>
            <a:r>
              <a:rPr lang="en-US" sz="2000" dirty="0">
                <a:latin typeface="Arial" panose="020B0604020202020204" pitchFamily="34" charset="0"/>
                <a:cs typeface="Arial" panose="020B0604020202020204" pitchFamily="34" charset="0"/>
              </a:rPr>
              <a:t>Local Capital Projects (major/minor)</a:t>
            </a:r>
          </a:p>
          <a:p>
            <a:pPr lvl="1"/>
            <a:r>
              <a:rPr lang="en-US" sz="1600" dirty="0">
                <a:latin typeface="Arial" panose="020B0604020202020204" pitchFamily="34" charset="0"/>
                <a:cs typeface="Arial" panose="020B0604020202020204" pitchFamily="34" charset="0"/>
              </a:rPr>
              <a:t>General</a:t>
            </a:r>
          </a:p>
          <a:p>
            <a:pPr lvl="1"/>
            <a:r>
              <a:rPr lang="en-US" sz="1600" dirty="0">
                <a:latin typeface="Arial" panose="020B0604020202020204" pitchFamily="34" charset="0"/>
                <a:cs typeface="Arial" panose="020B0604020202020204" pitchFamily="34" charset="0"/>
              </a:rPr>
              <a:t>Auxiliary</a:t>
            </a:r>
          </a:p>
          <a:p>
            <a:r>
              <a:rPr lang="en-US" sz="2000" dirty="0">
                <a:latin typeface="Arial" panose="020B0604020202020204" pitchFamily="34" charset="0"/>
                <a:cs typeface="Arial" panose="020B0604020202020204" pitchFamily="34" charset="0"/>
              </a:rPr>
              <a:t>Asset Preservation</a:t>
            </a:r>
          </a:p>
          <a:p>
            <a:pPr lvl="1"/>
            <a:r>
              <a:rPr lang="en-US" sz="1600" dirty="0">
                <a:latin typeface="Arial" panose="020B0604020202020204" pitchFamily="34" charset="0"/>
                <a:cs typeface="Arial" panose="020B0604020202020204" pitchFamily="34" charset="0"/>
              </a:rPr>
              <a:t>General</a:t>
            </a:r>
          </a:p>
          <a:p>
            <a:pPr lvl="1"/>
            <a:r>
              <a:rPr lang="en-US" sz="1600" dirty="0">
                <a:latin typeface="Arial" panose="020B0604020202020204" pitchFamily="34" charset="0"/>
                <a:cs typeface="Arial" panose="020B0604020202020204" pitchFamily="34" charset="0"/>
              </a:rPr>
              <a:t>Auxiliary</a:t>
            </a:r>
          </a:p>
          <a:p>
            <a:r>
              <a:rPr lang="en-US" sz="2000" dirty="0">
                <a:latin typeface="Arial" panose="020B0604020202020204" pitchFamily="34" charset="0"/>
                <a:cs typeface="Arial" panose="020B0604020202020204" pitchFamily="34" charset="0"/>
              </a:rPr>
              <a:t>Energy </a:t>
            </a:r>
          </a:p>
          <a:p>
            <a:r>
              <a:rPr lang="en-US" sz="2000" dirty="0">
                <a:latin typeface="Arial" panose="020B0604020202020204" pitchFamily="34" charset="0"/>
                <a:cs typeface="Arial" panose="020B0604020202020204" pitchFamily="34" charset="0"/>
              </a:rPr>
              <a:t>Safety</a:t>
            </a:r>
          </a:p>
          <a:p>
            <a:r>
              <a:rPr lang="en-US" sz="2000" dirty="0">
                <a:latin typeface="Arial" panose="020B0604020202020204" pitchFamily="34" charset="0"/>
                <a:cs typeface="Arial" panose="020B0604020202020204" pitchFamily="34" charset="0"/>
              </a:rPr>
              <a:t>IT</a:t>
            </a:r>
          </a:p>
          <a:p>
            <a:r>
              <a:rPr lang="en-US" sz="2000" dirty="0">
                <a:latin typeface="Arial" panose="020B0604020202020204" pitchFamily="34" charset="0"/>
                <a:cs typeface="Arial" panose="020B0604020202020204" pitchFamily="34" charset="0"/>
              </a:rPr>
              <a:t>Parking</a:t>
            </a:r>
          </a:p>
          <a:p>
            <a:r>
              <a:rPr lang="en-US" sz="2000" dirty="0">
                <a:latin typeface="Arial" panose="020B0604020202020204" pitchFamily="34" charset="0"/>
                <a:cs typeface="Arial" panose="020B0604020202020204" pitchFamily="34" charset="0"/>
              </a:rPr>
              <a:t>Athletics</a:t>
            </a:r>
          </a:p>
          <a:p>
            <a:endParaRPr lang="en-US" dirty="0"/>
          </a:p>
        </p:txBody>
      </p:sp>
      <p:sp>
        <p:nvSpPr>
          <p:cNvPr id="4" name="Rectangle 3"/>
          <p:cNvSpPr/>
          <p:nvPr/>
        </p:nvSpPr>
        <p:spPr>
          <a:xfrm>
            <a:off x="4193060" y="1498878"/>
            <a:ext cx="3281668" cy="584775"/>
          </a:xfrm>
          <a:prstGeom prst="rect">
            <a:avLst/>
          </a:prstGeom>
        </p:spPr>
        <p:txBody>
          <a:bodyPr wrap="none">
            <a:spAutoFit/>
          </a:bodyPr>
          <a:lstStyle/>
          <a:p>
            <a:pPr fontAlgn="base">
              <a:spcBef>
                <a:spcPct val="0"/>
              </a:spcBef>
              <a:spcAft>
                <a:spcPct val="0"/>
              </a:spcAft>
            </a:pPr>
            <a:r>
              <a:rPr lang="en-US" sz="3200" u="sng" dirty="0">
                <a:solidFill>
                  <a:srgbClr val="000000"/>
                </a:solidFill>
              </a:rPr>
              <a:t>Funding Sources</a:t>
            </a:r>
          </a:p>
        </p:txBody>
      </p:sp>
      <p:pic>
        <p:nvPicPr>
          <p:cNvPr id="7"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2992525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76400" y="228601"/>
            <a:ext cx="8858150" cy="6353681"/>
          </a:xfrm>
        </p:spPr>
      </p:pic>
    </p:spTree>
    <p:extLst>
      <p:ext uri="{BB962C8B-B14F-4D97-AF65-F5344CB8AC3E}">
        <p14:creationId xmlns:p14="http://schemas.microsoft.com/office/powerpoint/2010/main" val="159160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5800"/>
                </a:solidFill>
              </a:rPr>
              <a:t/>
            </a:r>
            <a:br>
              <a:rPr lang="en-US" sz="3200" b="1" dirty="0">
                <a:solidFill>
                  <a:srgbClr val="005800"/>
                </a:solidFill>
              </a:rPr>
            </a:br>
            <a:r>
              <a:rPr lang="en-US" sz="3200" b="1" dirty="0">
                <a:solidFill>
                  <a:srgbClr val="005800"/>
                </a:solidFill>
              </a:rPr>
              <a:t/>
            </a:r>
            <a:br>
              <a:rPr lang="en-US" sz="3200" b="1" dirty="0">
                <a:solidFill>
                  <a:srgbClr val="005800"/>
                </a:solidFill>
              </a:rPr>
            </a:br>
            <a:r>
              <a:rPr lang="en-US" sz="3200" dirty="0">
                <a:solidFill>
                  <a:srgbClr val="005800"/>
                </a:solidFill>
              </a:rPr>
              <a:t> </a:t>
            </a:r>
            <a:endParaRPr lang="en-US" sz="2800" dirty="0"/>
          </a:p>
        </p:txBody>
      </p:sp>
      <p:sp>
        <p:nvSpPr>
          <p:cNvPr id="6146" name="Rectangle 2"/>
          <p:cNvSpPr>
            <a:spLocks noGrp="1" noChangeArrowheads="1"/>
          </p:cNvSpPr>
          <p:nvPr>
            <p:ph idx="1"/>
          </p:nvPr>
        </p:nvSpPr>
        <p:spPr>
          <a:xfrm>
            <a:off x="934994" y="1417638"/>
            <a:ext cx="9881287" cy="4974924"/>
          </a:xfrm>
        </p:spPr>
        <p:txBody>
          <a:bodyPr/>
          <a:lstStyle/>
          <a:p>
            <a:pPr algn="ctr" eaLnBrk="1" hangingPunct="1">
              <a:lnSpc>
                <a:spcPct val="90000"/>
              </a:lnSpc>
              <a:buNone/>
            </a:pPr>
            <a:r>
              <a:rPr lang="en-US" sz="2400" dirty="0"/>
              <a:t>    </a:t>
            </a:r>
            <a:r>
              <a:rPr lang="en-US" sz="2400" b="1" dirty="0"/>
              <a:t>State Capital Outlay FY 2017 </a:t>
            </a:r>
          </a:p>
          <a:p>
            <a:pPr eaLnBrk="1" hangingPunct="1">
              <a:buNone/>
            </a:pPr>
            <a:endParaRPr lang="en-US" sz="2000" b="1" dirty="0">
              <a:latin typeface="Arial" panose="020B0604020202020204" pitchFamily="34" charset="0"/>
              <a:cs typeface="Arial" panose="020B0604020202020204" pitchFamily="34" charset="0"/>
            </a:endParaRPr>
          </a:p>
          <a:p>
            <a:pPr eaLnBrk="1" hangingPunct="1">
              <a:lnSpc>
                <a:spcPct val="90000"/>
              </a:lnSpc>
              <a:buNone/>
            </a:pPr>
            <a:r>
              <a:rPr lang="en-US" sz="2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Strong Hall </a:t>
            </a:r>
          </a:p>
          <a:p>
            <a:pPr lvl="3" eaLnBrk="1" hangingPunct="1">
              <a:lnSpc>
                <a:spcPct val="150000"/>
              </a:lnSpc>
            </a:pPr>
            <a:r>
              <a:rPr lang="en-US" sz="2200" dirty="0">
                <a:latin typeface="Arial" panose="020B0604020202020204" pitchFamily="34" charset="0"/>
                <a:cs typeface="Arial" panose="020B0604020202020204" pitchFamily="34" charset="0"/>
              </a:rPr>
              <a:t>Top priority since </a:t>
            </a:r>
            <a:r>
              <a:rPr lang="en-US" sz="2200" dirty="0" smtClean="0">
                <a:latin typeface="Arial" panose="020B0604020202020204" pitchFamily="34" charset="0"/>
                <a:cs typeface="Arial" panose="020B0604020202020204" pitchFamily="34" charset="0"/>
              </a:rPr>
              <a:t>2009</a:t>
            </a:r>
          </a:p>
          <a:p>
            <a:pPr lvl="3" eaLnBrk="1" hangingPunct="1">
              <a:lnSpc>
                <a:spcPct val="150000"/>
              </a:lnSpc>
            </a:pPr>
            <a:r>
              <a:rPr lang="en-US" sz="2200" dirty="0" smtClean="0">
                <a:latin typeface="Arial" panose="020B0604020202020204" pitchFamily="34" charset="0"/>
                <a:cs typeface="Arial" panose="020B0604020202020204" pitchFamily="34" charset="0"/>
              </a:rPr>
              <a:t>Recommended in the Governor’s FY17/18 Budget</a:t>
            </a:r>
            <a:endParaRPr lang="en-US" sz="2200" dirty="0">
              <a:latin typeface="Arial" panose="020B0604020202020204" pitchFamily="34" charset="0"/>
              <a:cs typeface="Arial" panose="020B0604020202020204" pitchFamily="34" charset="0"/>
            </a:endParaRPr>
          </a:p>
          <a:p>
            <a:pPr lvl="3" eaLnBrk="1" hangingPunct="1">
              <a:lnSpc>
                <a:spcPct val="150000"/>
              </a:lnSpc>
            </a:pPr>
            <a:r>
              <a:rPr lang="en-US" sz="2200" dirty="0" smtClean="0">
                <a:latin typeface="Arial" panose="020B0604020202020204" pitchFamily="34" charset="0"/>
                <a:cs typeface="Arial" panose="020B0604020202020204" pitchFamily="34" charset="0"/>
              </a:rPr>
              <a:t>Complete Building Renovation  </a:t>
            </a:r>
          </a:p>
          <a:p>
            <a:pPr lvl="3">
              <a:lnSpc>
                <a:spcPct val="150000"/>
              </a:lnSpc>
              <a:buClr>
                <a:schemeClr val="tx1"/>
              </a:buClr>
              <a:buSzPct val="70000"/>
              <a:buFont typeface="Arial" pitchFamily="34" charset="0"/>
              <a:buChar char="–"/>
              <a:defRPr/>
            </a:pPr>
            <a:r>
              <a:rPr lang="en-US" sz="2200" i="1" dirty="0" smtClean="0">
                <a:solidFill>
                  <a:schemeClr val="tx2"/>
                </a:solidFill>
                <a:latin typeface="Arial" pitchFamily="34" charset="0"/>
                <a:cs typeface="Arial" pitchFamily="34" charset="0"/>
              </a:rPr>
              <a:t>Project Budget: $39.5m</a:t>
            </a:r>
          </a:p>
          <a:p>
            <a:pPr lvl="3">
              <a:lnSpc>
                <a:spcPct val="150000"/>
              </a:lnSpc>
              <a:buClr>
                <a:schemeClr val="tx1"/>
              </a:buClr>
              <a:buSzPct val="70000"/>
              <a:buFont typeface="Arial" pitchFamily="34" charset="0"/>
              <a:buChar char="–"/>
              <a:defRPr/>
            </a:pPr>
            <a:r>
              <a:rPr lang="en-US" sz="2200" i="1" dirty="0" smtClean="0">
                <a:solidFill>
                  <a:schemeClr val="tx2"/>
                </a:solidFill>
                <a:latin typeface="Arial" pitchFamily="34" charset="0"/>
                <a:cs typeface="Arial" pitchFamily="34" charset="0"/>
              </a:rPr>
              <a:t>Existing Building Size: 87,500 </a:t>
            </a:r>
            <a:r>
              <a:rPr lang="en-US" sz="2200" i="1" dirty="0" err="1" smtClean="0">
                <a:solidFill>
                  <a:schemeClr val="tx2"/>
                </a:solidFill>
                <a:latin typeface="Arial" pitchFamily="34" charset="0"/>
                <a:cs typeface="Arial" pitchFamily="34" charset="0"/>
              </a:rPr>
              <a:t>s.f.</a:t>
            </a:r>
            <a:endParaRPr lang="en-US" sz="2200" i="1" dirty="0" smtClean="0">
              <a:solidFill>
                <a:schemeClr val="tx2"/>
              </a:solidFill>
              <a:latin typeface="Arial" pitchFamily="34" charset="0"/>
              <a:cs typeface="Arial" pitchFamily="34" charset="0"/>
            </a:endParaRPr>
          </a:p>
          <a:p>
            <a:pPr lvl="3">
              <a:lnSpc>
                <a:spcPct val="150000"/>
              </a:lnSpc>
              <a:buClr>
                <a:schemeClr val="tx1"/>
              </a:buClr>
              <a:buSzPct val="70000"/>
              <a:buFont typeface="Arial" pitchFamily="34" charset="0"/>
              <a:buChar char="–"/>
              <a:defRPr/>
            </a:pPr>
            <a:r>
              <a:rPr lang="en-US" sz="2200" i="1" dirty="0" smtClean="0">
                <a:solidFill>
                  <a:schemeClr val="tx2"/>
                </a:solidFill>
                <a:latin typeface="Arial" pitchFamily="34" charset="0"/>
                <a:cs typeface="Arial" pitchFamily="34" charset="0"/>
              </a:rPr>
              <a:t>Built: 1957</a:t>
            </a:r>
          </a:p>
          <a:p>
            <a:pPr lvl="3">
              <a:lnSpc>
                <a:spcPct val="150000"/>
              </a:lnSpc>
              <a:buClr>
                <a:schemeClr val="tx1"/>
              </a:buClr>
              <a:buSzPct val="70000"/>
              <a:buFont typeface="Arial" pitchFamily="34" charset="0"/>
              <a:buChar char="–"/>
              <a:defRPr/>
            </a:pPr>
            <a:r>
              <a:rPr lang="en-US" sz="2200" i="1" dirty="0" smtClean="0">
                <a:solidFill>
                  <a:schemeClr val="tx2"/>
                </a:solidFill>
                <a:latin typeface="Arial" pitchFamily="34" charset="0"/>
                <a:cs typeface="Arial" pitchFamily="34" charset="0"/>
              </a:rPr>
              <a:t>Physics, Astronomy, Geology, Geography, Historic Pres.</a:t>
            </a:r>
          </a:p>
          <a:p>
            <a:pPr lvl="3">
              <a:lnSpc>
                <a:spcPct val="80000"/>
              </a:lnSpc>
              <a:buClr>
                <a:schemeClr val="tx1"/>
              </a:buClr>
              <a:buSzPct val="70000"/>
              <a:buNone/>
              <a:defRPr/>
            </a:pPr>
            <a:endParaRPr lang="en-US" sz="2400" i="1" dirty="0">
              <a:solidFill>
                <a:schemeClr val="tx2"/>
              </a:solidFill>
              <a:latin typeface="Arial" pitchFamily="34" charset="0"/>
              <a:cs typeface="Arial" pitchFamily="34" charset="0"/>
            </a:endParaRPr>
          </a:p>
          <a:p>
            <a:pPr marL="914400" lvl="1" indent="-457200" eaLnBrk="1" hangingPunct="1">
              <a:lnSpc>
                <a:spcPct val="90000"/>
              </a:lnSpc>
              <a:buNone/>
            </a:pPr>
            <a:endParaRPr lang="en-US" sz="2000" b="1" dirty="0"/>
          </a:p>
          <a:p>
            <a:pPr lvl="2" eaLnBrk="1" hangingPunct="1">
              <a:lnSpc>
                <a:spcPct val="90000"/>
              </a:lnSpc>
            </a:pPr>
            <a:endParaRPr lang="en-US" sz="1200" dirty="0"/>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pPr>
            <a:endParaRPr lang="en-US" sz="1600" dirty="0">
              <a:solidFill>
                <a:srgbClr val="000000"/>
              </a:solidFill>
            </a:endParaRPr>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buNone/>
            </a:pPr>
            <a:endParaRPr lang="en-US" sz="1800" dirty="0"/>
          </a:p>
        </p:txBody>
      </p:sp>
      <p:sp>
        <p:nvSpPr>
          <p:cNvPr id="5" name="Content Placeholder 4"/>
          <p:cNvSpPr>
            <a:spLocks noGrp="1"/>
          </p:cNvSpPr>
          <p:nvPr>
            <p:ph sz="half" idx="4294967295"/>
          </p:nvPr>
        </p:nvSpPr>
        <p:spPr>
          <a:xfrm flipH="1">
            <a:off x="10668000" y="2590801"/>
            <a:ext cx="45719" cy="3611563"/>
          </a:xfrm>
        </p:spPr>
        <p:txBody>
          <a:bodyPr/>
          <a:lstStyle/>
          <a:p>
            <a:pPr lvl="1">
              <a:lnSpc>
                <a:spcPct val="80000"/>
              </a:lnSpc>
              <a:buClr>
                <a:schemeClr val="tx1"/>
              </a:buClr>
              <a:buSzPct val="70000"/>
              <a:buFont typeface="Arial" pitchFamily="34" charset="0"/>
              <a:buChar char="–"/>
              <a:defRPr/>
            </a:pPr>
            <a:endParaRPr lang="en-US" sz="1800" i="1" dirty="0">
              <a:solidFill>
                <a:schemeClr val="tx2"/>
              </a:solidFill>
              <a:latin typeface="Arial" pitchFamily="34" charset="0"/>
              <a:cs typeface="Arial" pitchFamily="34" charset="0"/>
            </a:endParaRPr>
          </a:p>
          <a:p>
            <a:pPr lvl="2">
              <a:lnSpc>
                <a:spcPct val="80000"/>
              </a:lnSpc>
              <a:buClr>
                <a:schemeClr val="tx1"/>
              </a:buClr>
              <a:buSzPct val="70000"/>
              <a:buFont typeface="Arial" pitchFamily="34" charset="0"/>
              <a:buChar char="–"/>
              <a:defRPr/>
            </a:pPr>
            <a:endParaRPr lang="en-US" sz="1400" i="1" dirty="0">
              <a:solidFill>
                <a:schemeClr val="tx2"/>
              </a:solidFill>
              <a:latin typeface="Arial" pitchFamily="34" charset="0"/>
              <a:cs typeface="Arial" pitchFamily="34" charset="0"/>
            </a:endParaRPr>
          </a:p>
          <a:p>
            <a:pPr>
              <a:buNone/>
            </a:pPr>
            <a:endParaRPr lang="en-US" sz="1800" dirty="0"/>
          </a:p>
          <a:p>
            <a:pPr>
              <a:buNone/>
            </a:pPr>
            <a:endParaRPr lang="en-US" sz="1800" dirty="0"/>
          </a:p>
        </p:txBody>
      </p:sp>
      <p:sp>
        <p:nvSpPr>
          <p:cNvPr id="6147" name="Rectangle 9"/>
          <p:cNvSpPr>
            <a:spLocks noChangeArrowheads="1"/>
          </p:cNvSpPr>
          <p:nvPr/>
        </p:nvSpPr>
        <p:spPr bwMode="auto">
          <a:xfrm>
            <a:off x="1524000" y="304800"/>
            <a:ext cx="9144000" cy="1143000"/>
          </a:xfrm>
          <a:prstGeom prst="rect">
            <a:avLst/>
          </a:prstGeom>
          <a:noFill/>
          <a:ln w="9525">
            <a:noFill/>
            <a:miter lim="800000"/>
            <a:headEnd/>
            <a:tailEnd/>
          </a:ln>
        </p:spPr>
        <p:txBody>
          <a:bodyPr anchor="b"/>
          <a:lstStyle/>
          <a:p>
            <a:pPr algn="ctr" fontAlgn="base">
              <a:spcBef>
                <a:spcPct val="0"/>
              </a:spcBef>
              <a:spcAft>
                <a:spcPct val="0"/>
              </a:spcAft>
            </a:pPr>
            <a:endParaRPr lang="en-US" sz="3200" i="1" dirty="0">
              <a:solidFill>
                <a:srgbClr val="005800"/>
              </a:solidFill>
            </a:endParaRPr>
          </a:p>
        </p:txBody>
      </p:sp>
      <p:pic>
        <p:nvPicPr>
          <p:cNvPr id="8"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32566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0087" y="152400"/>
            <a:ext cx="8380415" cy="6477000"/>
          </a:xfrm>
        </p:spPr>
      </p:pic>
    </p:spTree>
    <p:extLst>
      <p:ext uri="{BB962C8B-B14F-4D97-AF65-F5344CB8AC3E}">
        <p14:creationId xmlns:p14="http://schemas.microsoft.com/office/powerpoint/2010/main" val="4043280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9"/>
          <p:cNvSpPr>
            <a:spLocks noChangeArrowheads="1"/>
          </p:cNvSpPr>
          <p:nvPr/>
        </p:nvSpPr>
        <p:spPr bwMode="auto">
          <a:xfrm>
            <a:off x="1524000" y="304800"/>
            <a:ext cx="9144000" cy="1143000"/>
          </a:xfrm>
          <a:prstGeom prst="rect">
            <a:avLst/>
          </a:prstGeom>
          <a:noFill/>
          <a:ln w="9525">
            <a:noFill/>
            <a:miter lim="800000"/>
            <a:headEnd/>
            <a:tailEnd/>
          </a:ln>
        </p:spPr>
        <p:txBody>
          <a:bodyPr anchor="b"/>
          <a:lstStyle/>
          <a:p>
            <a:pPr algn="ctr" fontAlgn="base">
              <a:spcBef>
                <a:spcPct val="0"/>
              </a:spcBef>
              <a:spcAft>
                <a:spcPct val="0"/>
              </a:spcAft>
            </a:pPr>
            <a:endParaRPr lang="en-US" sz="3200" i="1" dirty="0">
              <a:solidFill>
                <a:srgbClr val="005800"/>
              </a:solidFill>
            </a:endParaRPr>
          </a:p>
        </p:txBody>
      </p:sp>
      <p:sp>
        <p:nvSpPr>
          <p:cNvPr id="6146" name="Rectangle 2"/>
          <p:cNvSpPr>
            <a:spLocks noGrp="1" noChangeArrowheads="1"/>
          </p:cNvSpPr>
          <p:nvPr>
            <p:ph type="body" idx="1"/>
          </p:nvPr>
        </p:nvSpPr>
        <p:spPr>
          <a:xfrm>
            <a:off x="1981200" y="1600200"/>
            <a:ext cx="7772400" cy="4569941"/>
          </a:xfrm>
        </p:spPr>
        <p:txBody>
          <a:bodyPr/>
          <a:lstStyle/>
          <a:p>
            <a:pPr marL="457200" lvl="1" indent="0" eaLnBrk="1" hangingPunct="1">
              <a:lnSpc>
                <a:spcPct val="90000"/>
              </a:lnSpc>
              <a:buNone/>
            </a:pPr>
            <a:r>
              <a:rPr lang="en-US" sz="2400" b="1" dirty="0"/>
              <a:t>Local Funded Capital Projects:</a:t>
            </a:r>
          </a:p>
          <a:p>
            <a:pPr marL="457200" lvl="1" indent="0" eaLnBrk="1" hangingPunct="1">
              <a:lnSpc>
                <a:spcPct val="90000"/>
              </a:lnSpc>
              <a:buNone/>
            </a:pPr>
            <a:endParaRPr lang="en-US" sz="2400" b="1" dirty="0"/>
          </a:p>
          <a:p>
            <a:pPr marL="457200" lvl="1" indent="0" eaLnBrk="1" hangingPunct="1">
              <a:lnSpc>
                <a:spcPct val="90000"/>
              </a:lnSpc>
              <a:buNone/>
            </a:pPr>
            <a:r>
              <a:rPr lang="en-US" sz="2000" b="1" dirty="0"/>
              <a:t>Recently Completed / In progress: ($27M)</a:t>
            </a:r>
          </a:p>
          <a:p>
            <a:pPr lvl="2" eaLnBrk="1" hangingPunct="1">
              <a:lnSpc>
                <a:spcPct val="90000"/>
              </a:lnSpc>
            </a:pPr>
            <a:r>
              <a:rPr lang="en-US" sz="2000" dirty="0"/>
              <a:t>Rackham Hall renovation, final </a:t>
            </a:r>
            <a:r>
              <a:rPr lang="en-US" sz="2000" dirty="0" smtClean="0"/>
              <a:t>phase </a:t>
            </a:r>
            <a:r>
              <a:rPr lang="en-US" sz="2000" dirty="0"/>
              <a:t>		</a:t>
            </a:r>
            <a:r>
              <a:rPr lang="en-US" sz="2000" dirty="0" smtClean="0"/>
              <a:t>  </a:t>
            </a:r>
            <a:r>
              <a:rPr lang="en-US" sz="2000" i="1" dirty="0" smtClean="0"/>
              <a:t>(</a:t>
            </a:r>
            <a:r>
              <a:rPr lang="en-US" sz="2000" i="1" dirty="0" smtClean="0">
                <a:cs typeface="Times New Roman" pitchFamily="18" charset="0"/>
              </a:rPr>
              <a:t>$</a:t>
            </a:r>
            <a:r>
              <a:rPr lang="en-US" sz="2000" i="1" dirty="0">
                <a:cs typeface="Times New Roman" pitchFamily="18" charset="0"/>
              </a:rPr>
              <a:t>6.3 M)</a:t>
            </a:r>
          </a:p>
          <a:p>
            <a:pPr lvl="2" eaLnBrk="1" hangingPunct="1">
              <a:lnSpc>
                <a:spcPct val="90000"/>
              </a:lnSpc>
            </a:pPr>
            <a:r>
              <a:rPr lang="en-US" sz="2000" dirty="0">
                <a:cs typeface="Times New Roman" pitchFamily="18" charset="0"/>
              </a:rPr>
              <a:t>Sculpture Studio addition/renovation  </a:t>
            </a:r>
            <a:r>
              <a:rPr lang="en-US" sz="2000" dirty="0" smtClean="0">
                <a:cs typeface="Times New Roman" pitchFamily="18" charset="0"/>
              </a:rPr>
              <a:t> </a:t>
            </a:r>
            <a:r>
              <a:rPr lang="en-US" sz="2000" dirty="0">
                <a:cs typeface="Times New Roman" pitchFamily="18" charset="0"/>
              </a:rPr>
              <a:t>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1.3 M)</a:t>
            </a:r>
          </a:p>
          <a:p>
            <a:pPr lvl="2" eaLnBrk="1" hangingPunct="1">
              <a:lnSpc>
                <a:spcPct val="90000"/>
              </a:lnSpc>
            </a:pPr>
            <a:r>
              <a:rPr lang="en-US" sz="2000" dirty="0"/>
              <a:t>Campus Safety Measures     		 </a:t>
            </a:r>
            <a:r>
              <a:rPr lang="en-US" sz="2000" dirty="0" smtClean="0"/>
              <a:t>          </a:t>
            </a:r>
            <a:r>
              <a:rPr lang="en-US" sz="2000" i="1" dirty="0" smtClean="0"/>
              <a:t>(</a:t>
            </a:r>
            <a:r>
              <a:rPr lang="en-US" sz="2000" i="1" dirty="0" smtClean="0">
                <a:cs typeface="Times New Roman" pitchFamily="18" charset="0"/>
              </a:rPr>
              <a:t>$</a:t>
            </a:r>
            <a:r>
              <a:rPr lang="en-US" sz="2000" i="1" dirty="0">
                <a:cs typeface="Times New Roman" pitchFamily="18" charset="0"/>
              </a:rPr>
              <a:t>765,000)</a:t>
            </a:r>
          </a:p>
          <a:p>
            <a:pPr lvl="2" eaLnBrk="1" hangingPunct="1">
              <a:lnSpc>
                <a:spcPct val="90000"/>
              </a:lnSpc>
            </a:pPr>
            <a:r>
              <a:rPr lang="en-US" sz="2000" dirty="0">
                <a:cs typeface="Times New Roman" pitchFamily="18" charset="0"/>
              </a:rPr>
              <a:t>Classroom Technology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875,000)</a:t>
            </a:r>
          </a:p>
          <a:p>
            <a:pPr lvl="2" eaLnBrk="1" hangingPunct="1">
              <a:lnSpc>
                <a:spcPct val="90000"/>
              </a:lnSpc>
            </a:pPr>
            <a:r>
              <a:rPr lang="en-US" sz="2000" dirty="0">
                <a:cs typeface="Times New Roman" pitchFamily="18" charset="0"/>
              </a:rPr>
              <a:t>Campus Parking/Flatwork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1.0 M)</a:t>
            </a:r>
          </a:p>
          <a:p>
            <a:pPr lvl="2" eaLnBrk="1" hangingPunct="1">
              <a:lnSpc>
                <a:spcPct val="90000"/>
              </a:lnSpc>
            </a:pPr>
            <a:r>
              <a:rPr lang="en-US" sz="2000" dirty="0">
                <a:cs typeface="Times New Roman" pitchFamily="18" charset="0"/>
              </a:rPr>
              <a:t>Misc. Housing minor renovations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550,000)</a:t>
            </a:r>
          </a:p>
          <a:p>
            <a:pPr lvl="2" eaLnBrk="1" hangingPunct="1">
              <a:lnSpc>
                <a:spcPct val="90000"/>
              </a:lnSpc>
            </a:pPr>
            <a:r>
              <a:rPr lang="en-US" sz="2000" dirty="0">
                <a:cs typeface="Times New Roman" pitchFamily="18" charset="0"/>
              </a:rPr>
              <a:t>Honors College Purchase &amp; Repairs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1.05 M)</a:t>
            </a:r>
          </a:p>
          <a:p>
            <a:pPr lvl="2" eaLnBrk="1" hangingPunct="1">
              <a:lnSpc>
                <a:spcPct val="90000"/>
              </a:lnSpc>
            </a:pPr>
            <a:r>
              <a:rPr lang="en-US" sz="2000" dirty="0">
                <a:cs typeface="Times New Roman" pitchFamily="18" charset="0"/>
              </a:rPr>
              <a:t>Relocation of Univ. Foundation to </a:t>
            </a:r>
            <a:r>
              <a:rPr lang="en-US" sz="2000" dirty="0" err="1" smtClean="0">
                <a:cs typeface="Times New Roman" pitchFamily="18" charset="0"/>
              </a:rPr>
              <a:t>McKenny</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400,000)</a:t>
            </a:r>
          </a:p>
          <a:p>
            <a:pPr lvl="2" eaLnBrk="1" hangingPunct="1">
              <a:lnSpc>
                <a:spcPct val="90000"/>
              </a:lnSpc>
            </a:pPr>
            <a:r>
              <a:rPr lang="en-US" sz="2000" dirty="0">
                <a:cs typeface="Times New Roman" pitchFamily="18" charset="0"/>
              </a:rPr>
              <a:t>Wise Hall Renovation  Phase I &amp; II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5.6 M) </a:t>
            </a:r>
          </a:p>
          <a:p>
            <a:pPr lvl="2" eaLnBrk="1" hangingPunct="1">
              <a:lnSpc>
                <a:spcPct val="90000"/>
              </a:lnSpc>
            </a:pPr>
            <a:r>
              <a:rPr lang="en-US" sz="2000" dirty="0">
                <a:cs typeface="Times New Roman" pitchFamily="18" charset="0"/>
              </a:rPr>
              <a:t>Campus Energy Savings </a:t>
            </a:r>
            <a:r>
              <a:rPr lang="en-US" sz="2000" dirty="0" smtClean="0">
                <a:cs typeface="Times New Roman" pitchFamily="18" charset="0"/>
              </a:rPr>
              <a:t>Phase </a:t>
            </a:r>
            <a:r>
              <a:rPr lang="en-US" sz="2000" dirty="0">
                <a:cs typeface="Times New Roman" pitchFamily="18" charset="0"/>
              </a:rPr>
              <a:t>I &amp; II	</a:t>
            </a:r>
            <a:r>
              <a:rPr lang="en-US" sz="2000" dirty="0" smtClean="0">
                <a:cs typeface="Times New Roman" pitchFamily="18" charset="0"/>
              </a:rPr>
              <a:t>	</a:t>
            </a:r>
            <a:r>
              <a:rPr lang="en-US" sz="2000" i="1" dirty="0" smtClean="0">
                <a:cs typeface="Times New Roman" pitchFamily="18" charset="0"/>
              </a:rPr>
              <a:t>($</a:t>
            </a:r>
            <a:r>
              <a:rPr lang="en-US" sz="2000" i="1" dirty="0">
                <a:cs typeface="Times New Roman" pitchFamily="18" charset="0"/>
              </a:rPr>
              <a:t>7.05 M)</a:t>
            </a:r>
          </a:p>
          <a:p>
            <a:pPr lvl="3" eaLnBrk="1" hangingPunct="1">
              <a:lnSpc>
                <a:spcPct val="90000"/>
              </a:lnSpc>
            </a:pPr>
            <a:r>
              <a:rPr lang="en-US" sz="1200" dirty="0">
                <a:cs typeface="Times New Roman" pitchFamily="18" charset="0"/>
              </a:rPr>
              <a:t>Lighting, controls, replacing mechanical equipment &amp; fixtures</a:t>
            </a:r>
          </a:p>
          <a:p>
            <a:pPr lvl="2" eaLnBrk="1" hangingPunct="1">
              <a:lnSpc>
                <a:spcPct val="90000"/>
              </a:lnSpc>
            </a:pPr>
            <a:endParaRPr lang="en-US" dirty="0" smtClean="0">
              <a:cs typeface="Times New Roman" pitchFamily="18" charset="0"/>
            </a:endParaRPr>
          </a:p>
          <a:p>
            <a:pPr marL="914400" lvl="2" indent="0" eaLnBrk="1" hangingPunct="1">
              <a:lnSpc>
                <a:spcPct val="90000"/>
              </a:lnSpc>
              <a:buNone/>
            </a:pPr>
            <a:endParaRPr lang="en-US" sz="1800" dirty="0"/>
          </a:p>
        </p:txBody>
      </p:sp>
      <p:pic>
        <p:nvPicPr>
          <p:cNvPr id="6"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790483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rmAutofit/>
          </a:bodyPr>
          <a:lstStyle/>
          <a:p>
            <a:r>
              <a:rPr lang="en-US" b="1" dirty="0">
                <a:latin typeface="Corbel" panose="020B0503020204020204" pitchFamily="34" charset="0"/>
              </a:rPr>
              <a:t>The Chronicle of Higher Education: Great Colleges To Work For </a:t>
            </a:r>
            <a:r>
              <a:rPr lang="en-US" b="1" dirty="0" smtClean="0">
                <a:latin typeface="Corbel" panose="020B0503020204020204" pitchFamily="34" charset="0"/>
              </a:rPr>
              <a:t>2015 </a:t>
            </a:r>
            <a:endParaRPr lang="en-US" b="1" dirty="0">
              <a:latin typeface="Corbel" panose="020B0503020204020204" pitchFamily="34" charset="0"/>
            </a:endParaRPr>
          </a:p>
        </p:txBody>
      </p:sp>
      <p:sp>
        <p:nvSpPr>
          <p:cNvPr id="3" name="Subtitle 2"/>
          <p:cNvSpPr>
            <a:spLocks noGrp="1"/>
          </p:cNvSpPr>
          <p:nvPr>
            <p:ph type="subTitle" idx="1"/>
          </p:nvPr>
        </p:nvSpPr>
        <p:spPr>
          <a:xfrm>
            <a:off x="1524000" y="4022168"/>
            <a:ext cx="9144000" cy="1655762"/>
          </a:xfrm>
        </p:spPr>
        <p:txBody>
          <a:bodyPr/>
          <a:lstStyle/>
          <a:p>
            <a:r>
              <a:rPr lang="en-US" dirty="0" smtClean="0">
                <a:latin typeface="Corbel" panose="020B0503020204020204" pitchFamily="34" charset="0"/>
              </a:rPr>
              <a:t>All Administrative Professional Meeting</a:t>
            </a:r>
            <a:endParaRPr lang="en-US" dirty="0">
              <a:latin typeface="Corbel" panose="020B0503020204020204" pitchFamily="34" charset="0"/>
            </a:endParaRPr>
          </a:p>
          <a:p>
            <a:r>
              <a:rPr lang="en-US" dirty="0">
                <a:latin typeface="Corbel" panose="020B0503020204020204" pitchFamily="34" charset="0"/>
              </a:rPr>
              <a:t>Eastern Michigan University</a:t>
            </a:r>
          </a:p>
          <a:p>
            <a:endParaRPr lang="en-US" dirty="0"/>
          </a:p>
        </p:txBody>
      </p:sp>
    </p:spTree>
    <p:extLst>
      <p:ext uri="{BB962C8B-B14F-4D97-AF65-F5344CB8AC3E}">
        <p14:creationId xmlns:p14="http://schemas.microsoft.com/office/powerpoint/2010/main" val="4285149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Sculpture Studio</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2922" y="1600201"/>
            <a:ext cx="8046156" cy="4525963"/>
          </a:xfrm>
        </p:spPr>
      </p:pic>
    </p:spTree>
    <p:extLst>
      <p:ext uri="{BB962C8B-B14F-4D97-AF65-F5344CB8AC3E}">
        <p14:creationId xmlns:p14="http://schemas.microsoft.com/office/powerpoint/2010/main" val="2930399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Rackham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2922" y="1600201"/>
            <a:ext cx="8046156" cy="4525963"/>
          </a:xfrm>
        </p:spPr>
      </p:pic>
    </p:spTree>
    <p:extLst>
      <p:ext uri="{BB962C8B-B14F-4D97-AF65-F5344CB8AC3E}">
        <p14:creationId xmlns:p14="http://schemas.microsoft.com/office/powerpoint/2010/main" val="40354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Honors College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2922" y="1600201"/>
            <a:ext cx="8046156" cy="4525963"/>
          </a:xfrm>
        </p:spPr>
      </p:pic>
    </p:spTree>
    <p:extLst>
      <p:ext uri="{BB962C8B-B14F-4D97-AF65-F5344CB8AC3E}">
        <p14:creationId xmlns:p14="http://schemas.microsoft.com/office/powerpoint/2010/main" val="2507272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981200" y="1600200"/>
            <a:ext cx="8077200" cy="5257800"/>
          </a:xfrm>
        </p:spPr>
        <p:txBody>
          <a:bodyPr/>
          <a:lstStyle/>
          <a:p>
            <a:pPr eaLnBrk="1" hangingPunct="1">
              <a:lnSpc>
                <a:spcPct val="90000"/>
              </a:lnSpc>
              <a:buNone/>
            </a:pPr>
            <a:r>
              <a:rPr lang="en-US" sz="2400" b="1" dirty="0"/>
              <a:t>Upcoming Projects (17.4M)</a:t>
            </a:r>
          </a:p>
          <a:p>
            <a:pPr eaLnBrk="1" hangingPunct="1">
              <a:lnSpc>
                <a:spcPct val="90000"/>
              </a:lnSpc>
              <a:buNone/>
            </a:pPr>
            <a:r>
              <a:rPr lang="en-US" sz="1600" dirty="0"/>
              <a:t>  (Board Approved FY 17) </a:t>
            </a:r>
          </a:p>
          <a:p>
            <a:pPr eaLnBrk="1" hangingPunct="1">
              <a:lnSpc>
                <a:spcPct val="90000"/>
              </a:lnSpc>
              <a:buNone/>
            </a:pPr>
            <a:endParaRPr lang="en-US" sz="1600" dirty="0"/>
          </a:p>
          <a:p>
            <a:pPr lvl="2" eaLnBrk="1" hangingPunct="1">
              <a:lnSpc>
                <a:spcPct val="90000"/>
              </a:lnSpc>
            </a:pPr>
            <a:r>
              <a:rPr lang="en-US" sz="1600" dirty="0"/>
              <a:t>College of Technology – Programming		  </a:t>
            </a:r>
            <a:r>
              <a:rPr lang="en-US" sz="1600" i="1" dirty="0"/>
              <a:t>($250,000)</a:t>
            </a:r>
          </a:p>
          <a:p>
            <a:pPr lvl="2" eaLnBrk="1" hangingPunct="1">
              <a:lnSpc>
                <a:spcPct val="90000"/>
              </a:lnSpc>
            </a:pPr>
            <a:r>
              <a:rPr lang="en-US" sz="1600" dirty="0"/>
              <a:t>Warner Building Program – Backfill from Rackham project	  </a:t>
            </a:r>
            <a:r>
              <a:rPr lang="en-US" sz="1600" i="1" dirty="0"/>
              <a:t>($250,000)</a:t>
            </a:r>
          </a:p>
          <a:p>
            <a:pPr lvl="2" eaLnBrk="1" hangingPunct="1">
              <a:lnSpc>
                <a:spcPct val="90000"/>
              </a:lnSpc>
            </a:pPr>
            <a:r>
              <a:rPr lang="en-US" sz="1600" dirty="0"/>
              <a:t>Strong Hall – Capital Outlay EMU share		  </a:t>
            </a:r>
            <a:r>
              <a:rPr lang="en-US" sz="1600" i="1" dirty="0"/>
              <a:t>($9.9M)</a:t>
            </a:r>
          </a:p>
          <a:p>
            <a:pPr lvl="2" eaLnBrk="1" hangingPunct="1">
              <a:lnSpc>
                <a:spcPct val="90000"/>
              </a:lnSpc>
            </a:pPr>
            <a:r>
              <a:rPr lang="en-US" sz="1600" dirty="0"/>
              <a:t>Wise Hall – (Phase III) continuation of current project	  </a:t>
            </a:r>
            <a:r>
              <a:rPr lang="en-US" sz="1600" i="1" dirty="0"/>
              <a:t>($2.8M)</a:t>
            </a:r>
          </a:p>
          <a:p>
            <a:pPr lvl="2" eaLnBrk="1" hangingPunct="1">
              <a:lnSpc>
                <a:spcPct val="90000"/>
              </a:lnSpc>
            </a:pPr>
            <a:r>
              <a:rPr lang="en-US" sz="1600" dirty="0"/>
              <a:t>Green Lot II –  Replacement			  </a:t>
            </a:r>
            <a:r>
              <a:rPr lang="en-US" sz="1600" i="1" dirty="0"/>
              <a:t>($1.2M)</a:t>
            </a:r>
          </a:p>
          <a:p>
            <a:pPr lvl="2" eaLnBrk="1" hangingPunct="1">
              <a:lnSpc>
                <a:spcPct val="90000"/>
              </a:lnSpc>
            </a:pPr>
            <a:r>
              <a:rPr lang="en-US" sz="1600" dirty="0"/>
              <a:t>Ford Lot – Replacement				  </a:t>
            </a:r>
            <a:r>
              <a:rPr lang="en-US" sz="1600" i="1" dirty="0"/>
              <a:t>($400,000)</a:t>
            </a:r>
          </a:p>
          <a:p>
            <a:pPr lvl="2" eaLnBrk="1" hangingPunct="1">
              <a:lnSpc>
                <a:spcPct val="90000"/>
              </a:lnSpc>
            </a:pPr>
            <a:r>
              <a:rPr lang="en-US" sz="1600" dirty="0"/>
              <a:t>Ford Lot – Decorative fencing and columns		  </a:t>
            </a:r>
            <a:r>
              <a:rPr lang="en-US" sz="1600" i="1" dirty="0"/>
              <a:t>($150,000)</a:t>
            </a:r>
          </a:p>
          <a:p>
            <a:pPr lvl="2" eaLnBrk="1" hangingPunct="1">
              <a:lnSpc>
                <a:spcPct val="90000"/>
              </a:lnSpc>
            </a:pPr>
            <a:r>
              <a:rPr lang="en-US" sz="1600" dirty="0"/>
              <a:t>Miscellaneous Campus Flatwork			  </a:t>
            </a:r>
            <a:r>
              <a:rPr lang="en-US" sz="1600" i="1" dirty="0"/>
              <a:t>($450,000)</a:t>
            </a:r>
          </a:p>
          <a:p>
            <a:pPr lvl="2" eaLnBrk="1" hangingPunct="1">
              <a:lnSpc>
                <a:spcPct val="90000"/>
              </a:lnSpc>
            </a:pPr>
            <a:r>
              <a:rPr lang="en-US" sz="1600" dirty="0"/>
              <a:t>Putnam Hall – Update finishes			  </a:t>
            </a:r>
            <a:r>
              <a:rPr lang="en-US" sz="1600" i="1" dirty="0"/>
              <a:t>($150,000)</a:t>
            </a:r>
          </a:p>
          <a:p>
            <a:pPr lvl="2" eaLnBrk="1" hangingPunct="1">
              <a:lnSpc>
                <a:spcPct val="90000"/>
              </a:lnSpc>
            </a:pPr>
            <a:r>
              <a:rPr lang="en-US" sz="1600" dirty="0"/>
              <a:t>Campus Security Measures – cameras &amp; infrastructure	  </a:t>
            </a:r>
            <a:r>
              <a:rPr lang="en-US" sz="1600" i="1" dirty="0"/>
              <a:t>($250,000)</a:t>
            </a:r>
          </a:p>
          <a:p>
            <a:pPr lvl="2" eaLnBrk="1" hangingPunct="1">
              <a:lnSpc>
                <a:spcPct val="90000"/>
              </a:lnSpc>
            </a:pPr>
            <a:r>
              <a:rPr lang="en-US" sz="1600" dirty="0"/>
              <a:t>Public Safety Building – Site work, final phase		  </a:t>
            </a:r>
            <a:r>
              <a:rPr lang="en-US" sz="1600" i="1" dirty="0"/>
              <a:t>($250,000) </a:t>
            </a:r>
          </a:p>
          <a:p>
            <a:pPr lvl="2" eaLnBrk="1" hangingPunct="1">
              <a:lnSpc>
                <a:spcPct val="90000"/>
              </a:lnSpc>
            </a:pPr>
            <a:r>
              <a:rPr lang="en-US" sz="1600" dirty="0"/>
              <a:t>East Campus Lighting – Installation new LED fixtures	  </a:t>
            </a:r>
            <a:r>
              <a:rPr lang="en-US" sz="1600" i="1" dirty="0"/>
              <a:t>($150,000)</a:t>
            </a:r>
          </a:p>
          <a:p>
            <a:pPr lvl="2" eaLnBrk="1" hangingPunct="1">
              <a:lnSpc>
                <a:spcPct val="90000"/>
              </a:lnSpc>
            </a:pPr>
            <a:r>
              <a:rPr lang="en-US" sz="1600" dirty="0"/>
              <a:t>Classroom Technology				  </a:t>
            </a:r>
            <a:r>
              <a:rPr lang="en-US" sz="1600" i="1" dirty="0"/>
              <a:t>($870,000)</a:t>
            </a:r>
          </a:p>
          <a:p>
            <a:pPr lvl="2" eaLnBrk="1" hangingPunct="1">
              <a:lnSpc>
                <a:spcPct val="90000"/>
              </a:lnSpc>
            </a:pPr>
            <a:r>
              <a:rPr lang="en-US" sz="1600" dirty="0"/>
              <a:t>Rynearson Stadium – Misc. repairs			  </a:t>
            </a:r>
            <a:r>
              <a:rPr lang="en-US" sz="1600" i="1" dirty="0"/>
              <a:t>($350,000)</a:t>
            </a:r>
          </a:p>
          <a:p>
            <a:pPr lvl="2" eaLnBrk="1" hangingPunct="1">
              <a:lnSpc>
                <a:spcPct val="90000"/>
              </a:lnSpc>
            </a:pPr>
            <a:endParaRPr lang="en-US" sz="1600" dirty="0"/>
          </a:p>
          <a:p>
            <a:pPr lvl="2" eaLnBrk="1" hangingPunct="1">
              <a:lnSpc>
                <a:spcPct val="90000"/>
              </a:lnSpc>
            </a:pPr>
            <a:endParaRPr lang="en-US" sz="1600" dirty="0"/>
          </a:p>
          <a:p>
            <a:pPr marL="914400" lvl="2" indent="0" eaLnBrk="1" hangingPunct="1">
              <a:lnSpc>
                <a:spcPct val="90000"/>
              </a:lnSpc>
              <a:buNone/>
            </a:pPr>
            <a:endParaRPr lang="en-US" sz="1600" dirty="0"/>
          </a:p>
          <a:p>
            <a:pPr lvl="2" eaLnBrk="1" hangingPunct="1">
              <a:lnSpc>
                <a:spcPct val="90000"/>
              </a:lnSpc>
            </a:pPr>
            <a:endParaRPr lang="en-US" sz="1600" dirty="0"/>
          </a:p>
          <a:p>
            <a:pPr lvl="2" eaLnBrk="1" hangingPunct="1">
              <a:lnSpc>
                <a:spcPct val="90000"/>
              </a:lnSpc>
            </a:pPr>
            <a:endParaRPr lang="en-US" sz="1600" dirty="0">
              <a:solidFill>
                <a:srgbClr val="000000"/>
              </a:solidFill>
            </a:endParaRPr>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buNone/>
            </a:pPr>
            <a:endParaRPr lang="en-US" sz="1800" dirty="0"/>
          </a:p>
        </p:txBody>
      </p:sp>
      <p:sp>
        <p:nvSpPr>
          <p:cNvPr id="6147" name="Rectangle 9"/>
          <p:cNvSpPr>
            <a:spLocks noChangeArrowheads="1"/>
          </p:cNvSpPr>
          <p:nvPr/>
        </p:nvSpPr>
        <p:spPr bwMode="auto">
          <a:xfrm>
            <a:off x="1524000" y="304800"/>
            <a:ext cx="9144000" cy="1143000"/>
          </a:xfrm>
          <a:prstGeom prst="rect">
            <a:avLst/>
          </a:prstGeom>
          <a:noFill/>
          <a:ln w="9525">
            <a:noFill/>
            <a:miter lim="800000"/>
            <a:headEnd/>
            <a:tailEnd/>
          </a:ln>
        </p:spPr>
        <p:txBody>
          <a:bodyPr anchor="b"/>
          <a:lstStyle/>
          <a:p>
            <a:pPr algn="ctr" fontAlgn="base">
              <a:spcBef>
                <a:spcPct val="0"/>
              </a:spcBef>
              <a:spcAft>
                <a:spcPct val="0"/>
              </a:spcAft>
            </a:pPr>
            <a:endParaRPr lang="en-US" sz="3200" i="1" dirty="0">
              <a:solidFill>
                <a:srgbClr val="005800"/>
              </a:solidFill>
            </a:endParaRPr>
          </a:p>
        </p:txBody>
      </p:sp>
      <p:pic>
        <p:nvPicPr>
          <p:cNvPr id="6"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1618772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Wise Hall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756036"/>
            <a:ext cx="8229600" cy="4214290"/>
          </a:xfrm>
        </p:spPr>
      </p:pic>
    </p:spTree>
    <p:extLst>
      <p:ext uri="{BB962C8B-B14F-4D97-AF65-F5344CB8AC3E}">
        <p14:creationId xmlns:p14="http://schemas.microsoft.com/office/powerpoint/2010/main" val="420377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Lot II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391701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a:xfrm>
            <a:off x="1524000" y="152400"/>
            <a:ext cx="9144000" cy="1143000"/>
          </a:xfrm>
        </p:spPr>
        <p:txBody>
          <a:bodyPr/>
          <a:lstStyle/>
          <a:p>
            <a:r>
              <a:rPr lang="en-US" b="1" dirty="0" smtClean="0">
                <a:solidFill>
                  <a:srgbClr val="005800"/>
                </a:solidFill>
              </a:rPr>
              <a:t>Look Ahead</a:t>
            </a:r>
            <a:endParaRPr lang="en-US" b="1" dirty="0">
              <a:solidFill>
                <a:srgbClr val="005800"/>
              </a:solidFill>
            </a:endParaRPr>
          </a:p>
        </p:txBody>
      </p:sp>
      <p:sp>
        <p:nvSpPr>
          <p:cNvPr id="39946" name="Rectangle 10"/>
          <p:cNvSpPr>
            <a:spLocks noChangeArrowheads="1"/>
          </p:cNvSpPr>
          <p:nvPr/>
        </p:nvSpPr>
        <p:spPr bwMode="auto">
          <a:xfrm>
            <a:off x="2133600" y="4724401"/>
            <a:ext cx="4038600" cy="4525963"/>
          </a:xfrm>
          <a:prstGeom prst="rect">
            <a:avLst/>
          </a:prstGeom>
          <a:noFill/>
          <a:ln w="9525">
            <a:noFill/>
            <a:miter lim="800000"/>
            <a:headEnd/>
            <a:tailEnd/>
          </a:ln>
          <a:effectLst/>
        </p:spPr>
        <p:txBody>
          <a:bodyPr/>
          <a:lstStyle/>
          <a:p>
            <a:pPr marL="342900" indent="-342900" fontAlgn="base">
              <a:spcBef>
                <a:spcPct val="20000"/>
              </a:spcBef>
              <a:spcAft>
                <a:spcPct val="0"/>
              </a:spcAft>
            </a:pPr>
            <a:endParaRPr lang="en-US" sz="2800" dirty="0">
              <a:solidFill>
                <a:srgbClr val="000000"/>
              </a:solidFill>
            </a:endParaRPr>
          </a:p>
        </p:txBody>
      </p:sp>
      <p:pic>
        <p:nvPicPr>
          <p:cNvPr id="39947" name="Picture 11" descr="campus_aerial1"/>
          <p:cNvPicPr>
            <a:picLocks noChangeAspect="1" noChangeArrowheads="1"/>
          </p:cNvPicPr>
          <p:nvPr/>
        </p:nvPicPr>
        <p:blipFill>
          <a:blip r:embed="rId3" cstate="print"/>
          <a:srcRect/>
          <a:stretch>
            <a:fillRect/>
          </a:stretch>
        </p:blipFill>
        <p:spPr bwMode="auto">
          <a:xfrm>
            <a:off x="3352800" y="1676400"/>
            <a:ext cx="5486400" cy="3290888"/>
          </a:xfrm>
          <a:prstGeom prst="rect">
            <a:avLst/>
          </a:prstGeom>
          <a:noFill/>
        </p:spPr>
      </p:pic>
    </p:spTree>
    <p:extLst>
      <p:ext uri="{BB962C8B-B14F-4D97-AF65-F5344CB8AC3E}">
        <p14:creationId xmlns:p14="http://schemas.microsoft.com/office/powerpoint/2010/main" val="2660180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981200" y="1600200"/>
            <a:ext cx="8077200" cy="5257800"/>
          </a:xfrm>
        </p:spPr>
        <p:txBody>
          <a:bodyPr/>
          <a:lstStyle/>
          <a:p>
            <a:pPr eaLnBrk="1" hangingPunct="1">
              <a:lnSpc>
                <a:spcPct val="90000"/>
              </a:lnSpc>
              <a:buNone/>
            </a:pPr>
            <a:r>
              <a:rPr lang="en-US" sz="2400" b="1" dirty="0"/>
              <a:t>Upcoming Projects </a:t>
            </a:r>
          </a:p>
          <a:p>
            <a:pPr eaLnBrk="1" hangingPunct="1">
              <a:lnSpc>
                <a:spcPct val="90000"/>
              </a:lnSpc>
              <a:buNone/>
            </a:pPr>
            <a:r>
              <a:rPr lang="en-US" sz="1600" dirty="0"/>
              <a:t>  </a:t>
            </a:r>
            <a:r>
              <a:rPr lang="en-US" sz="1600" dirty="0" smtClean="0"/>
              <a:t>(FY17, subject to Board Approval)</a:t>
            </a:r>
            <a:endParaRPr lang="en-US" sz="1600" dirty="0"/>
          </a:p>
          <a:p>
            <a:pPr eaLnBrk="1" hangingPunct="1">
              <a:lnSpc>
                <a:spcPct val="90000"/>
              </a:lnSpc>
              <a:buNone/>
            </a:pPr>
            <a:endParaRPr lang="en-US" sz="1600" b="1" dirty="0"/>
          </a:p>
          <a:p>
            <a:pPr eaLnBrk="1" hangingPunct="1">
              <a:lnSpc>
                <a:spcPct val="90000"/>
              </a:lnSpc>
              <a:buNone/>
            </a:pPr>
            <a:r>
              <a:rPr lang="en-US" sz="1600" b="1" dirty="0"/>
              <a:t>   </a:t>
            </a:r>
            <a:r>
              <a:rPr lang="en-US" sz="2000" b="1" dirty="0"/>
              <a:t>Heating Plant  </a:t>
            </a:r>
            <a:r>
              <a:rPr lang="en-US" sz="2000" dirty="0"/>
              <a:t>Co-generation system</a:t>
            </a:r>
          </a:p>
          <a:p>
            <a:pPr eaLnBrk="1" hangingPunct="1">
              <a:lnSpc>
                <a:spcPct val="90000"/>
              </a:lnSpc>
              <a:buNone/>
            </a:pPr>
            <a:endParaRPr lang="en-US" sz="2000" dirty="0"/>
          </a:p>
          <a:p>
            <a:pPr lvl="2" eaLnBrk="1" hangingPunct="1"/>
            <a:r>
              <a:rPr lang="en-US" sz="2000" dirty="0"/>
              <a:t>Replace existing turbine   </a:t>
            </a:r>
          </a:p>
          <a:p>
            <a:pPr lvl="3" eaLnBrk="1" hangingPunct="1"/>
            <a:r>
              <a:rPr lang="en-US" sz="1600" dirty="0"/>
              <a:t>4.5MW to a new 7.8MW</a:t>
            </a:r>
          </a:p>
          <a:p>
            <a:pPr lvl="2" eaLnBrk="1" hangingPunct="1">
              <a:lnSpc>
                <a:spcPct val="150000"/>
              </a:lnSpc>
            </a:pPr>
            <a:r>
              <a:rPr lang="en-US" sz="2000" dirty="0"/>
              <a:t>Total Project Budget  $19.2M</a:t>
            </a:r>
          </a:p>
          <a:p>
            <a:pPr lvl="2" eaLnBrk="1" hangingPunct="1"/>
            <a:r>
              <a:rPr lang="en-US" sz="2000" dirty="0"/>
              <a:t>Will meet 98% of EMU’s heat and 93% of electric needs</a:t>
            </a:r>
          </a:p>
          <a:p>
            <a:pPr lvl="3" eaLnBrk="1" hangingPunct="1"/>
            <a:r>
              <a:rPr lang="en-US" sz="1600" dirty="0"/>
              <a:t>Current system meets 55% of heat and 51% of electric needs.</a:t>
            </a:r>
          </a:p>
          <a:p>
            <a:pPr lvl="2" eaLnBrk="1" hangingPunct="1">
              <a:lnSpc>
                <a:spcPct val="150000"/>
              </a:lnSpc>
            </a:pPr>
            <a:r>
              <a:rPr lang="en-US" sz="2000" dirty="0"/>
              <a:t>Construction duration 16-18 months from BOR approval</a:t>
            </a:r>
          </a:p>
          <a:p>
            <a:pPr lvl="2" eaLnBrk="1" hangingPunct="1">
              <a:lnSpc>
                <a:spcPct val="150000"/>
              </a:lnSpc>
            </a:pPr>
            <a:r>
              <a:rPr lang="en-US" sz="2000" dirty="0" smtClean="0"/>
              <a:t>NEEDS </a:t>
            </a:r>
            <a:r>
              <a:rPr lang="en-US" sz="2000" dirty="0"/>
              <a:t>BOR </a:t>
            </a:r>
            <a:r>
              <a:rPr lang="en-US" sz="2000" dirty="0" smtClean="0"/>
              <a:t>APPROVAL</a:t>
            </a:r>
            <a:endParaRPr lang="en-US" sz="1600" dirty="0"/>
          </a:p>
          <a:p>
            <a:pPr marL="914400" lvl="2" indent="0" eaLnBrk="1" hangingPunct="1">
              <a:lnSpc>
                <a:spcPct val="90000"/>
              </a:lnSpc>
              <a:buNone/>
            </a:pPr>
            <a:endParaRPr lang="en-US" sz="1600" dirty="0"/>
          </a:p>
          <a:p>
            <a:pPr lvl="2" eaLnBrk="1" hangingPunct="1">
              <a:lnSpc>
                <a:spcPct val="90000"/>
              </a:lnSpc>
            </a:pPr>
            <a:endParaRPr lang="en-US" sz="1600" dirty="0"/>
          </a:p>
          <a:p>
            <a:pPr lvl="2" eaLnBrk="1" hangingPunct="1">
              <a:lnSpc>
                <a:spcPct val="90000"/>
              </a:lnSpc>
            </a:pPr>
            <a:endParaRPr lang="en-US" sz="1600" dirty="0">
              <a:solidFill>
                <a:srgbClr val="000000"/>
              </a:solidFill>
            </a:endParaRPr>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buNone/>
            </a:pPr>
            <a:endParaRPr lang="en-US" sz="1800" dirty="0"/>
          </a:p>
        </p:txBody>
      </p:sp>
      <p:sp>
        <p:nvSpPr>
          <p:cNvPr id="6147" name="Rectangle 9"/>
          <p:cNvSpPr>
            <a:spLocks noChangeArrowheads="1"/>
          </p:cNvSpPr>
          <p:nvPr/>
        </p:nvSpPr>
        <p:spPr bwMode="auto">
          <a:xfrm>
            <a:off x="1524000" y="304800"/>
            <a:ext cx="9144000" cy="1143000"/>
          </a:xfrm>
          <a:prstGeom prst="rect">
            <a:avLst/>
          </a:prstGeom>
          <a:noFill/>
          <a:ln w="9525">
            <a:noFill/>
            <a:miter lim="800000"/>
            <a:headEnd/>
            <a:tailEnd/>
          </a:ln>
        </p:spPr>
        <p:txBody>
          <a:bodyPr anchor="b"/>
          <a:lstStyle/>
          <a:p>
            <a:pPr algn="ctr" fontAlgn="base">
              <a:spcBef>
                <a:spcPct val="0"/>
              </a:spcBef>
              <a:spcAft>
                <a:spcPct val="0"/>
              </a:spcAft>
            </a:pPr>
            <a:endParaRPr lang="en-US" sz="3200" i="1" dirty="0">
              <a:solidFill>
                <a:srgbClr val="005800"/>
              </a:solidFill>
            </a:endParaRPr>
          </a:p>
        </p:txBody>
      </p:sp>
      <p:pic>
        <p:nvPicPr>
          <p:cNvPr id="6"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9426238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905000" y="1646409"/>
            <a:ext cx="8382000" cy="4902671"/>
          </a:xfrm>
        </p:spPr>
        <p:txBody>
          <a:bodyPr/>
          <a:lstStyle/>
          <a:p>
            <a:pPr eaLnBrk="1" hangingPunct="1">
              <a:lnSpc>
                <a:spcPct val="90000"/>
              </a:lnSpc>
              <a:buNone/>
            </a:pPr>
            <a:r>
              <a:rPr lang="en-US" sz="2400" dirty="0" smtClean="0"/>
              <a:t> </a:t>
            </a:r>
            <a:r>
              <a:rPr lang="en-US" sz="2000" b="1" dirty="0"/>
              <a:t>FY18 &amp; 19 Self Funded Projection ($26M)</a:t>
            </a:r>
          </a:p>
          <a:p>
            <a:pPr eaLnBrk="1" hangingPunct="1">
              <a:lnSpc>
                <a:spcPct val="90000"/>
              </a:lnSpc>
              <a:buNone/>
            </a:pPr>
            <a:r>
              <a:rPr lang="en-US" sz="2000" b="1" dirty="0" smtClean="0"/>
              <a:t>						           </a:t>
            </a:r>
            <a:r>
              <a:rPr lang="en-US" sz="1600" u="sng" dirty="0" smtClean="0"/>
              <a:t>Fiscal Year</a:t>
            </a:r>
            <a:r>
              <a:rPr lang="en-US" sz="1600" dirty="0" smtClean="0"/>
              <a:t>		</a:t>
            </a:r>
            <a:r>
              <a:rPr lang="en-US" sz="1600" u="sng" dirty="0" smtClean="0"/>
              <a:t>Amount</a:t>
            </a:r>
            <a:endParaRPr lang="en-US" sz="1600" dirty="0"/>
          </a:p>
          <a:p>
            <a:pPr lvl="2" eaLnBrk="1" hangingPunct="1">
              <a:lnSpc>
                <a:spcPct val="90000"/>
              </a:lnSpc>
            </a:pPr>
            <a:r>
              <a:rPr lang="en-US" sz="1800" dirty="0">
                <a:solidFill>
                  <a:srgbClr val="000000"/>
                </a:solidFill>
              </a:rPr>
              <a:t>College of Business, elevator                            18                 $250,000</a:t>
            </a:r>
          </a:p>
          <a:p>
            <a:pPr lvl="2" eaLnBrk="1" hangingPunct="1">
              <a:lnSpc>
                <a:spcPct val="90000"/>
              </a:lnSpc>
            </a:pPr>
            <a:r>
              <a:rPr lang="en-US" sz="1800" dirty="0">
                <a:solidFill>
                  <a:srgbClr val="000000"/>
                </a:solidFill>
              </a:rPr>
              <a:t>Wise Hall Renovation, phase IV                        18                      $2.8M</a:t>
            </a:r>
          </a:p>
          <a:p>
            <a:pPr lvl="2" eaLnBrk="1" hangingPunct="1">
              <a:lnSpc>
                <a:spcPct val="90000"/>
              </a:lnSpc>
            </a:pPr>
            <a:r>
              <a:rPr lang="en-US" sz="1800" dirty="0">
                <a:solidFill>
                  <a:srgbClr val="000000"/>
                </a:solidFill>
              </a:rPr>
              <a:t>Parking Improvement, TBD                          18,19                      $1.0M</a:t>
            </a:r>
          </a:p>
          <a:p>
            <a:pPr lvl="2" eaLnBrk="1" hangingPunct="1">
              <a:lnSpc>
                <a:spcPct val="90000"/>
              </a:lnSpc>
            </a:pPr>
            <a:r>
              <a:rPr lang="en-US" sz="1800" dirty="0">
                <a:solidFill>
                  <a:srgbClr val="000000"/>
                </a:solidFill>
              </a:rPr>
              <a:t>Campus Flatwork                                         18,19                  $900,000</a:t>
            </a:r>
          </a:p>
          <a:p>
            <a:pPr lvl="2" eaLnBrk="1" hangingPunct="1">
              <a:lnSpc>
                <a:spcPct val="90000"/>
              </a:lnSpc>
            </a:pPr>
            <a:r>
              <a:rPr lang="en-US" sz="1800" dirty="0">
                <a:solidFill>
                  <a:srgbClr val="000000"/>
                </a:solidFill>
              </a:rPr>
              <a:t>Electrical Primary replace Loop 1         	 18,19                      $7.5M</a:t>
            </a:r>
          </a:p>
          <a:p>
            <a:pPr lvl="2" eaLnBrk="1" hangingPunct="1">
              <a:lnSpc>
                <a:spcPct val="90000"/>
              </a:lnSpc>
            </a:pPr>
            <a:r>
              <a:rPr lang="en-US" sz="1800" dirty="0">
                <a:solidFill>
                  <a:srgbClr val="000000"/>
                </a:solidFill>
              </a:rPr>
              <a:t>Alexander Music Bld. renovations                18,19	                  $8.4M</a:t>
            </a:r>
            <a:endParaRPr lang="en-US" sz="1800" i="1" dirty="0">
              <a:solidFill>
                <a:srgbClr val="000000"/>
              </a:solidFill>
            </a:endParaRPr>
          </a:p>
          <a:p>
            <a:pPr lvl="2" eaLnBrk="1" hangingPunct="1">
              <a:lnSpc>
                <a:spcPct val="90000"/>
              </a:lnSpc>
            </a:pPr>
            <a:r>
              <a:rPr lang="en-US" sz="1800" dirty="0">
                <a:solidFill>
                  <a:srgbClr val="000000"/>
                </a:solidFill>
              </a:rPr>
              <a:t>Roof replacement allowance                        18,19                 $700,000</a:t>
            </a:r>
          </a:p>
          <a:p>
            <a:pPr lvl="2" eaLnBrk="1" hangingPunct="1">
              <a:lnSpc>
                <a:spcPct val="90000"/>
              </a:lnSpc>
            </a:pPr>
            <a:r>
              <a:rPr lang="en-US" sz="1800" dirty="0">
                <a:solidFill>
                  <a:srgbClr val="000000"/>
                </a:solidFill>
              </a:rPr>
              <a:t>DC2, sanitary pipe replacement                        18                 $150,000</a:t>
            </a:r>
          </a:p>
          <a:p>
            <a:pPr lvl="2" eaLnBrk="1" hangingPunct="1">
              <a:lnSpc>
                <a:spcPct val="90000"/>
              </a:lnSpc>
            </a:pPr>
            <a:r>
              <a:rPr lang="en-US" sz="1800" dirty="0">
                <a:solidFill>
                  <a:srgbClr val="000000"/>
                </a:solidFill>
              </a:rPr>
              <a:t>Village &amp; FYC finishes refresh                     18,19                  $800,000</a:t>
            </a:r>
          </a:p>
          <a:p>
            <a:pPr lvl="2" eaLnBrk="1" hangingPunct="1">
              <a:lnSpc>
                <a:spcPct val="90000"/>
              </a:lnSpc>
            </a:pPr>
            <a:r>
              <a:rPr lang="en-US" sz="1800" dirty="0">
                <a:solidFill>
                  <a:srgbClr val="000000"/>
                </a:solidFill>
              </a:rPr>
              <a:t>Campus Security Measures                         18,19                 $285,000</a:t>
            </a:r>
          </a:p>
          <a:p>
            <a:pPr lvl="2" eaLnBrk="1" hangingPunct="1">
              <a:lnSpc>
                <a:spcPct val="90000"/>
              </a:lnSpc>
            </a:pPr>
            <a:r>
              <a:rPr lang="en-US" sz="1800" dirty="0">
                <a:solidFill>
                  <a:srgbClr val="000000"/>
                </a:solidFill>
              </a:rPr>
              <a:t>Classroom Technology                                18,19                       $1.7M</a:t>
            </a:r>
          </a:p>
          <a:p>
            <a:pPr lvl="2" eaLnBrk="1" hangingPunct="1">
              <a:lnSpc>
                <a:spcPct val="90000"/>
              </a:lnSpc>
            </a:pPr>
            <a:r>
              <a:rPr lang="en-US" sz="1800" dirty="0">
                <a:solidFill>
                  <a:srgbClr val="000000"/>
                </a:solidFill>
              </a:rPr>
              <a:t>Rynearson Stadium improvements              18,19                 $550,000</a:t>
            </a:r>
          </a:p>
          <a:p>
            <a:pPr lvl="2" eaLnBrk="1" hangingPunct="1">
              <a:lnSpc>
                <a:spcPct val="90000"/>
              </a:lnSpc>
            </a:pPr>
            <a:r>
              <a:rPr lang="en-US" sz="1800" dirty="0">
                <a:solidFill>
                  <a:srgbClr val="000000"/>
                </a:solidFill>
              </a:rPr>
              <a:t>Rynearson Stadium lighting replacement         19                       $1.2M</a:t>
            </a:r>
          </a:p>
          <a:p>
            <a:pPr lvl="2" eaLnBrk="1" hangingPunct="1">
              <a:lnSpc>
                <a:spcPct val="90000"/>
              </a:lnSpc>
            </a:pPr>
            <a:endParaRPr lang="en-US" sz="1800" dirty="0">
              <a:solidFill>
                <a:srgbClr val="000000"/>
              </a:solidFill>
            </a:endParaRPr>
          </a:p>
          <a:p>
            <a:pPr marL="914400" lvl="2" indent="0" eaLnBrk="1" hangingPunct="1">
              <a:lnSpc>
                <a:spcPct val="90000"/>
              </a:lnSpc>
              <a:buNone/>
            </a:pPr>
            <a:endParaRPr lang="en-US" dirty="0" smtClean="0">
              <a:solidFill>
                <a:srgbClr val="000000"/>
              </a:solidFill>
            </a:endParaRPr>
          </a:p>
          <a:p>
            <a:pPr lvl="2" eaLnBrk="1" hangingPunct="1">
              <a:lnSpc>
                <a:spcPct val="90000"/>
              </a:lnSpc>
              <a:buFont typeface="Arial" pitchFamily="34" charset="0"/>
              <a:buChar char="–"/>
            </a:pPr>
            <a:endParaRPr lang="en-US" dirty="0" smtClean="0">
              <a:solidFill>
                <a:srgbClr val="000000"/>
              </a:solidFill>
            </a:endParaRPr>
          </a:p>
          <a:p>
            <a:pPr lvl="2" eaLnBrk="1" hangingPunct="1">
              <a:lnSpc>
                <a:spcPct val="90000"/>
              </a:lnSpc>
              <a:buFont typeface="Arial" pitchFamily="34" charset="0"/>
              <a:buChar char="–"/>
            </a:pPr>
            <a:endParaRPr lang="en-US" sz="1600" dirty="0">
              <a:solidFill>
                <a:srgbClr val="000000"/>
              </a:solidFill>
            </a:endParaRPr>
          </a:p>
          <a:p>
            <a:pPr lvl="2" eaLnBrk="1" hangingPunct="1">
              <a:lnSpc>
                <a:spcPct val="90000"/>
              </a:lnSpc>
            </a:pPr>
            <a:endParaRPr lang="en-US" sz="1600" dirty="0">
              <a:solidFill>
                <a:srgbClr val="000000"/>
              </a:solidFill>
            </a:endParaRPr>
          </a:p>
          <a:p>
            <a:pPr lvl="2" eaLnBrk="1" hangingPunct="1">
              <a:lnSpc>
                <a:spcPct val="90000"/>
              </a:lnSpc>
            </a:pPr>
            <a:endParaRPr lang="en-US" sz="1600" dirty="0">
              <a:solidFill>
                <a:srgbClr val="000000"/>
              </a:solidFill>
            </a:endParaRPr>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pPr>
            <a:endParaRPr lang="en-US" sz="1600" dirty="0"/>
          </a:p>
          <a:p>
            <a:pPr lvl="2" eaLnBrk="1" hangingPunct="1">
              <a:lnSpc>
                <a:spcPct val="90000"/>
              </a:lnSpc>
              <a:buNone/>
            </a:pPr>
            <a:endParaRPr lang="en-US" sz="1800" dirty="0"/>
          </a:p>
        </p:txBody>
      </p:sp>
      <p:sp>
        <p:nvSpPr>
          <p:cNvPr id="6147" name="Rectangle 9"/>
          <p:cNvSpPr>
            <a:spLocks noChangeArrowheads="1"/>
          </p:cNvSpPr>
          <p:nvPr/>
        </p:nvSpPr>
        <p:spPr bwMode="auto">
          <a:xfrm>
            <a:off x="1524000" y="304800"/>
            <a:ext cx="9144000" cy="1143000"/>
          </a:xfrm>
          <a:prstGeom prst="rect">
            <a:avLst/>
          </a:prstGeom>
          <a:noFill/>
          <a:ln w="9525">
            <a:noFill/>
            <a:miter lim="800000"/>
            <a:headEnd/>
            <a:tailEnd/>
          </a:ln>
        </p:spPr>
        <p:txBody>
          <a:bodyPr anchor="b"/>
          <a:lstStyle/>
          <a:p>
            <a:pPr algn="ctr" fontAlgn="base">
              <a:spcBef>
                <a:spcPct val="0"/>
              </a:spcBef>
              <a:spcAft>
                <a:spcPct val="0"/>
              </a:spcAft>
            </a:pPr>
            <a:endParaRPr lang="en-US" sz="3200" i="1" dirty="0">
              <a:solidFill>
                <a:srgbClr val="005800"/>
              </a:solidFill>
            </a:endParaRPr>
          </a:p>
        </p:txBody>
      </p:sp>
      <p:pic>
        <p:nvPicPr>
          <p:cNvPr id="6" name="Picture 5"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3064334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981200" y="2743201"/>
            <a:ext cx="8229600" cy="2620963"/>
          </a:xfrm>
        </p:spPr>
        <p:txBody>
          <a:bodyPr/>
          <a:lstStyle/>
          <a:p>
            <a:pPr algn="ctr" eaLnBrk="1" hangingPunct="1">
              <a:buFontTx/>
              <a:buNone/>
            </a:pPr>
            <a:r>
              <a:rPr lang="en-US" sz="2800" b="1" dirty="0"/>
              <a:t>FACILITIES PLANNING and CONSTRUCTION</a:t>
            </a:r>
          </a:p>
          <a:p>
            <a:pPr algn="ctr" eaLnBrk="1" hangingPunct="1">
              <a:buFontTx/>
              <a:buNone/>
            </a:pPr>
            <a:endParaRPr lang="en-US" sz="2800" dirty="0"/>
          </a:p>
          <a:p>
            <a:pPr algn="ctr" eaLnBrk="1" hangingPunct="1">
              <a:buFontTx/>
              <a:buNone/>
            </a:pPr>
            <a:r>
              <a:rPr lang="en-US" sz="2800" dirty="0"/>
              <a:t>Questions?</a:t>
            </a:r>
          </a:p>
          <a:p>
            <a:pPr algn="ctr" eaLnBrk="1" hangingPunct="1">
              <a:buFontTx/>
              <a:buNone/>
            </a:pPr>
            <a:endParaRPr lang="en-US" sz="2800" dirty="0"/>
          </a:p>
          <a:p>
            <a:pPr algn="ctr" eaLnBrk="1" hangingPunct="1">
              <a:buFontTx/>
              <a:buNone/>
            </a:pPr>
            <a:r>
              <a:rPr lang="en-US" sz="2800" dirty="0"/>
              <a:t>Thank you!</a:t>
            </a:r>
          </a:p>
        </p:txBody>
      </p:sp>
      <p:pic>
        <p:nvPicPr>
          <p:cNvPr id="5" name="Picture 4" descr="emustack_349"/>
          <p:cNvPicPr>
            <a:picLocks noChangeAspect="1" noChangeArrowheads="1"/>
          </p:cNvPicPr>
          <p:nvPr/>
        </p:nvPicPr>
        <p:blipFill>
          <a:blip r:embed="rId3" cstate="print"/>
          <a:srcRect/>
          <a:stretch>
            <a:fillRect/>
          </a:stretch>
        </p:blipFill>
        <p:spPr bwMode="auto">
          <a:xfrm>
            <a:off x="3393989" y="304800"/>
            <a:ext cx="5923006" cy="915729"/>
          </a:xfrm>
          <a:prstGeom prst="rect">
            <a:avLst/>
          </a:prstGeom>
          <a:noFill/>
          <a:ln w="9525">
            <a:noFill/>
            <a:miter lim="800000"/>
            <a:headEnd/>
            <a:tailEnd/>
          </a:ln>
        </p:spPr>
      </p:pic>
    </p:spTree>
    <p:extLst>
      <p:ext uri="{BB962C8B-B14F-4D97-AF65-F5344CB8AC3E}">
        <p14:creationId xmlns:p14="http://schemas.microsoft.com/office/powerpoint/2010/main" val="751166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orbel" panose="020B0503020204020204" pitchFamily="34" charset="0"/>
              </a:rPr>
              <a:t>Agenda</a:t>
            </a:r>
            <a:endParaRPr lang="en-US" b="1" dirty="0">
              <a:latin typeface="Corbel" panose="020B0503020204020204" pitchFamily="34" charset="0"/>
            </a:endParaRPr>
          </a:p>
        </p:txBody>
      </p:sp>
      <p:sp>
        <p:nvSpPr>
          <p:cNvPr id="3" name="Content Placeholder 2"/>
          <p:cNvSpPr>
            <a:spLocks noGrp="1"/>
          </p:cNvSpPr>
          <p:nvPr>
            <p:ph idx="1"/>
          </p:nvPr>
        </p:nvSpPr>
        <p:spPr>
          <a:xfrm>
            <a:off x="838200" y="1825625"/>
            <a:ext cx="10515600" cy="2313889"/>
          </a:xfrm>
        </p:spPr>
        <p:txBody>
          <a:bodyPr/>
          <a:lstStyle/>
          <a:p>
            <a:pPr marL="514350" indent="-514350">
              <a:buFont typeface="+mj-lt"/>
              <a:buAutoNum type="arabicPeriod"/>
            </a:pPr>
            <a:r>
              <a:rPr lang="en-US" sz="3200" dirty="0">
                <a:latin typeface="Corbel" panose="020B0503020204020204" pitchFamily="34" charset="0"/>
              </a:rPr>
              <a:t>Survey Review</a:t>
            </a:r>
          </a:p>
          <a:p>
            <a:pPr marL="514350" indent="-514350">
              <a:buFont typeface="+mj-lt"/>
              <a:buAutoNum type="arabicPeriod"/>
            </a:pPr>
            <a:r>
              <a:rPr lang="en-US" sz="3200" dirty="0">
                <a:latin typeface="Corbel" panose="020B0503020204020204" pitchFamily="34" charset="0"/>
              </a:rPr>
              <a:t>Action </a:t>
            </a:r>
            <a:r>
              <a:rPr lang="en-US" sz="3200" dirty="0" smtClean="0">
                <a:latin typeface="Corbel" panose="020B0503020204020204" pitchFamily="34" charset="0"/>
              </a:rPr>
              <a:t>Plan Review</a:t>
            </a:r>
            <a:endParaRPr lang="en-US" sz="3200" dirty="0">
              <a:latin typeface="Corbel" panose="020B0503020204020204" pitchFamily="34" charset="0"/>
            </a:endParaRPr>
          </a:p>
          <a:p>
            <a:pPr marL="514350" indent="-514350">
              <a:buFont typeface="+mj-lt"/>
              <a:buAutoNum type="arabicPeriod"/>
            </a:pPr>
            <a:r>
              <a:rPr lang="en-US" sz="3200" dirty="0">
                <a:latin typeface="Corbel" panose="020B0503020204020204" pitchFamily="34" charset="0"/>
              </a:rPr>
              <a:t>Proposed Next Steps </a:t>
            </a:r>
          </a:p>
          <a:p>
            <a:endParaRPr lang="en-US" dirty="0"/>
          </a:p>
        </p:txBody>
      </p:sp>
    </p:spTree>
    <p:extLst>
      <p:ext uri="{BB962C8B-B14F-4D97-AF65-F5344CB8AC3E}">
        <p14:creationId xmlns:p14="http://schemas.microsoft.com/office/powerpoint/2010/main" val="2033656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278" y="505651"/>
            <a:ext cx="10150911" cy="2926080"/>
          </a:xfrm>
        </p:spPr>
        <p:txBody>
          <a:bodyPr>
            <a:normAutofit fontScale="90000"/>
          </a:bodyPr>
          <a:lstStyle/>
          <a:p>
            <a:r>
              <a:rPr lang="en-US" dirty="0" smtClean="0">
                <a:latin typeface="Times New Roman" panose="02020603050405020304" pitchFamily="18" charset="0"/>
                <a:cs typeface="Times New Roman" panose="02020603050405020304" pitchFamily="18" charset="0"/>
              </a:rPr>
              <a:t>The Honors College at Eastern Michigan University</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702258" y="3642538"/>
            <a:ext cx="8988950" cy="1388165"/>
          </a:xfrm>
        </p:spPr>
        <p:txBody>
          <a:bodyPr>
            <a:noAutofit/>
          </a:bodyPr>
          <a:lstStyle/>
          <a:p>
            <a:r>
              <a:rPr lang="en-US" i="1" dirty="0" smtClean="0">
                <a:solidFill>
                  <a:schemeClr val="bg1"/>
                </a:solidFill>
                <a:latin typeface="Times New Roman" panose="02020603050405020304" pitchFamily="18" charset="0"/>
                <a:cs typeface="Times New Roman" panose="02020603050405020304" pitchFamily="18" charset="0"/>
              </a:rPr>
              <a:t>The Honors College at Eastern Michigan University serves the university community by empowering academically talented and motivated students to reach their full personal, scholastic, service, and leadership potential through challenging coursework</a:t>
            </a:r>
            <a:r>
              <a:rPr lang="en-US" i="1" dirty="0" smtClean="0">
                <a:solidFill>
                  <a:schemeClr val="bg1"/>
                </a:solidFill>
              </a:rPr>
              <a:t> </a:t>
            </a:r>
            <a:r>
              <a:rPr lang="en-US" i="1" dirty="0" smtClean="0">
                <a:solidFill>
                  <a:schemeClr val="bg1"/>
                </a:solidFill>
                <a:latin typeface="Times New Roman" panose="02020603050405020304" pitchFamily="18" charset="0"/>
                <a:cs typeface="Times New Roman" panose="02020603050405020304" pitchFamily="18" charset="0"/>
              </a:rPr>
              <a:t>with engaged peers and faculty and through extra-curricular activities that foster international and diversity awareness and a commitment to civic engagement.</a:t>
            </a:r>
            <a:endParaRPr lang="en-US" i="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514938" y="6179430"/>
            <a:ext cx="4543425" cy="514350"/>
          </a:xfrm>
          <a:prstGeom prst="rect">
            <a:avLst/>
          </a:prstGeom>
        </p:spPr>
      </p:pic>
    </p:spTree>
    <p:extLst>
      <p:ext uri="{BB962C8B-B14F-4D97-AF65-F5344CB8AC3E}">
        <p14:creationId xmlns:p14="http://schemas.microsoft.com/office/powerpoint/2010/main" val="3130249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1185" y="5090984"/>
            <a:ext cx="2245112" cy="1502411"/>
          </a:xfrm>
          <a:prstGeom prst="rect">
            <a:avLst/>
          </a:prstGeom>
        </p:spPr>
      </p:pic>
      <p:pic>
        <p:nvPicPr>
          <p:cNvPr id="7" name="Picture 6"/>
          <p:cNvPicPr>
            <a:picLocks noChangeAspect="1"/>
          </p:cNvPicPr>
          <p:nvPr/>
        </p:nvPicPr>
        <p:blipFill rotWithShape="1">
          <a:blip r:embed="rId3"/>
          <a:srcRect l="4988" t="2933" b="13886"/>
          <a:stretch/>
        </p:blipFill>
        <p:spPr>
          <a:xfrm>
            <a:off x="9588843" y="5192962"/>
            <a:ext cx="2353601" cy="1400433"/>
          </a:xfrm>
          <a:prstGeom prst="rect">
            <a:avLst/>
          </a:prstGeom>
        </p:spPr>
      </p:pic>
      <p:pic>
        <p:nvPicPr>
          <p:cNvPr id="5" name="Picture 4"/>
          <p:cNvPicPr>
            <a:picLocks noChangeAspect="1"/>
          </p:cNvPicPr>
          <p:nvPr/>
        </p:nvPicPr>
        <p:blipFill rotWithShape="1">
          <a:blip r:embed="rId4"/>
          <a:srcRect b="16923"/>
          <a:stretch/>
        </p:blipFill>
        <p:spPr>
          <a:xfrm>
            <a:off x="10091007" y="249492"/>
            <a:ext cx="1851437" cy="1538120"/>
          </a:xfrm>
          <a:prstGeom prst="rect">
            <a:avLst/>
          </a:prstGeom>
        </p:spPr>
      </p:pic>
      <p:sp>
        <p:nvSpPr>
          <p:cNvPr id="2" name="Title 1"/>
          <p:cNvSpPr>
            <a:spLocks noGrp="1"/>
          </p:cNvSpPr>
          <p:nvPr>
            <p:ph type="title"/>
          </p:nvPr>
        </p:nvSpPr>
        <p:spPr>
          <a:xfrm>
            <a:off x="1143000" y="609600"/>
            <a:ext cx="9875520" cy="946094"/>
          </a:xfrm>
        </p:spPr>
        <p:txBody>
          <a:bodyPr/>
          <a:lstStyle/>
          <a:p>
            <a:pPr algn="ctr"/>
            <a:r>
              <a:rPr lang="en-US" b="1" dirty="0" smtClean="0">
                <a:solidFill>
                  <a:schemeClr val="tx1"/>
                </a:solidFill>
                <a:latin typeface="Times New Roman" panose="02020603050405020304" pitchFamily="18" charset="0"/>
                <a:cs typeface="Times New Roman" panose="02020603050405020304" pitchFamily="18" charset="0"/>
              </a:rPr>
              <a:t>The Honors College History</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1850834"/>
            <a:ext cx="987552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0000"/>
                </a:solidFill>
                <a:latin typeface="Times New Roman" panose="02020603050405020304" pitchFamily="18" charset="0"/>
                <a:cs typeface="Times New Roman" panose="02020603050405020304" pitchFamily="18" charset="0"/>
              </a:rPr>
              <a:t>Founded </a:t>
            </a:r>
            <a:r>
              <a:rPr lang="en-US" sz="2400" dirty="0">
                <a:solidFill>
                  <a:srgbClr val="000000"/>
                </a:solidFill>
                <a:latin typeface="Times New Roman" panose="02020603050405020304" pitchFamily="18" charset="0"/>
                <a:cs typeface="Times New Roman" panose="02020603050405020304" pitchFamily="18" charset="0"/>
              </a:rPr>
              <a:t>in 1984 by Dr. Robert </a:t>
            </a:r>
            <a:r>
              <a:rPr lang="en-US" sz="2400" dirty="0" err="1">
                <a:solidFill>
                  <a:srgbClr val="000000"/>
                </a:solidFill>
                <a:latin typeface="Times New Roman" panose="02020603050405020304" pitchFamily="18" charset="0"/>
                <a:cs typeface="Times New Roman" panose="02020603050405020304" pitchFamily="18" charset="0"/>
              </a:rPr>
              <a:t>Holkeboer</a:t>
            </a:r>
            <a:r>
              <a:rPr lang="en-US" sz="2400" dirty="0">
                <a:solidFill>
                  <a:srgbClr val="000000"/>
                </a:solidFill>
                <a:latin typeface="Times New Roman" panose="02020603050405020304" pitchFamily="18" charset="0"/>
                <a:cs typeface="Times New Roman" panose="02020603050405020304" pitchFamily="18" charset="0"/>
              </a:rPr>
              <a:t> and Dr. William </a:t>
            </a:r>
            <a:r>
              <a:rPr lang="en-US" sz="2400" dirty="0" smtClean="0">
                <a:solidFill>
                  <a:srgbClr val="000000"/>
                </a:solidFill>
                <a:latin typeface="Times New Roman" panose="02020603050405020304" pitchFamily="18" charset="0"/>
                <a:cs typeface="Times New Roman" panose="02020603050405020304" pitchFamily="18" charset="0"/>
              </a:rPr>
              <a:t>Miller</a:t>
            </a:r>
          </a:p>
          <a:p>
            <a:pPr marL="285750" indent="-285750">
              <a:buFont typeface="Arial" panose="020B0604020202020204" pitchFamily="34" charset="0"/>
              <a:buChar char="•"/>
            </a:pPr>
            <a:r>
              <a:rPr lang="en-US" sz="2400" dirty="0" smtClean="0">
                <a:solidFill>
                  <a:srgbClr val="000000"/>
                </a:solidFill>
                <a:latin typeface="Times New Roman" panose="02020603050405020304" pitchFamily="18" charset="0"/>
                <a:cs typeface="Times New Roman" panose="02020603050405020304" pitchFamily="18" charset="0"/>
              </a:rPr>
              <a:t>Purpose: recruit, retain </a:t>
            </a:r>
            <a:r>
              <a:rPr lang="en-US" sz="2400" dirty="0">
                <a:solidFill>
                  <a:srgbClr val="000000"/>
                </a:solidFill>
                <a:latin typeface="Times New Roman" panose="02020603050405020304" pitchFamily="18" charset="0"/>
                <a:cs typeface="Times New Roman" panose="02020603050405020304" pitchFamily="18" charset="0"/>
              </a:rPr>
              <a:t>and </a:t>
            </a:r>
            <a:r>
              <a:rPr lang="en-US" sz="2400" dirty="0" smtClean="0">
                <a:solidFill>
                  <a:srgbClr val="000000"/>
                </a:solidFill>
                <a:latin typeface="Times New Roman" panose="02020603050405020304" pitchFamily="18" charset="0"/>
                <a:cs typeface="Times New Roman" panose="02020603050405020304" pitchFamily="18" charset="0"/>
              </a:rPr>
              <a:t>reward </a:t>
            </a:r>
            <a:r>
              <a:rPr lang="en-US" sz="2400" dirty="0">
                <a:solidFill>
                  <a:srgbClr val="000000"/>
                </a:solidFill>
                <a:latin typeface="Times New Roman" panose="02020603050405020304" pitchFamily="18" charset="0"/>
                <a:cs typeface="Times New Roman" panose="02020603050405020304" pitchFamily="18" charset="0"/>
              </a:rPr>
              <a:t>academically talented </a:t>
            </a:r>
            <a:r>
              <a:rPr lang="en-US" sz="2400" dirty="0" smtClean="0">
                <a:solidFill>
                  <a:srgbClr val="000000"/>
                </a:solidFill>
                <a:latin typeface="Times New Roman" panose="02020603050405020304" pitchFamily="18" charset="0"/>
                <a:cs typeface="Times New Roman" panose="02020603050405020304" pitchFamily="18" charset="0"/>
              </a:rPr>
              <a:t>students</a:t>
            </a:r>
            <a:endParaRPr lang="en-US" sz="24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solidFill>
                  <a:srgbClr val="000000"/>
                </a:solidFill>
                <a:latin typeface="Times New Roman" panose="02020603050405020304" pitchFamily="18" charset="0"/>
                <a:cs typeface="Times New Roman" panose="02020603050405020304" pitchFamily="18" charset="0"/>
              </a:rPr>
              <a:t>Over </a:t>
            </a:r>
            <a:r>
              <a:rPr lang="en-US" sz="2400" smtClean="0">
                <a:solidFill>
                  <a:srgbClr val="000000"/>
                </a:solidFill>
                <a:latin typeface="Times New Roman" panose="02020603050405020304" pitchFamily="18" charset="0"/>
                <a:cs typeface="Times New Roman" panose="02020603050405020304" pitchFamily="18" charset="0"/>
              </a:rPr>
              <a:t>140 </a:t>
            </a:r>
            <a:r>
              <a:rPr lang="en-US" sz="2400" dirty="0">
                <a:solidFill>
                  <a:srgbClr val="000000"/>
                </a:solidFill>
                <a:latin typeface="Times New Roman" panose="02020603050405020304" pitchFamily="18" charset="0"/>
                <a:cs typeface="Times New Roman" panose="02020603050405020304" pitchFamily="18" charset="0"/>
              </a:rPr>
              <a:t>Honors sections are offered each </a:t>
            </a:r>
            <a:r>
              <a:rPr lang="en-US" sz="2400" dirty="0" smtClean="0">
                <a:solidFill>
                  <a:srgbClr val="000000"/>
                </a:solidFill>
                <a:latin typeface="Times New Roman" panose="02020603050405020304" pitchFamily="18" charset="0"/>
                <a:cs typeface="Times New Roman" panose="02020603050405020304" pitchFamily="18" charset="0"/>
              </a:rPr>
              <a:t>year</a:t>
            </a:r>
          </a:p>
          <a:p>
            <a:pPr marL="742950" lvl="1" indent="-285750">
              <a:buFont typeface="Arial" panose="020B0604020202020204" pitchFamily="34" charset="0"/>
              <a:buChar char="•"/>
            </a:pPr>
            <a:r>
              <a:rPr lang="en-US" sz="2400" dirty="0" smtClean="0">
                <a:solidFill>
                  <a:srgbClr val="000000"/>
                </a:solidFill>
                <a:latin typeface="Times New Roman" panose="02020603050405020304" pitchFamily="18" charset="0"/>
                <a:cs typeface="Times New Roman" panose="02020603050405020304" pitchFamily="18" charset="0"/>
              </a:rPr>
              <a:t>General </a:t>
            </a:r>
            <a:r>
              <a:rPr lang="en-US" sz="2400" dirty="0">
                <a:solidFill>
                  <a:srgbClr val="000000"/>
                </a:solidFill>
                <a:latin typeface="Times New Roman" panose="02020603050405020304" pitchFamily="18" charset="0"/>
                <a:cs typeface="Times New Roman" panose="02020603050405020304" pitchFamily="18" charset="0"/>
              </a:rPr>
              <a:t>Education, majors, and </a:t>
            </a:r>
            <a:r>
              <a:rPr lang="en-US" sz="2400" dirty="0" smtClean="0">
                <a:solidFill>
                  <a:srgbClr val="000000"/>
                </a:solidFill>
                <a:latin typeface="Times New Roman" panose="02020603050405020304" pitchFamily="18" charset="0"/>
                <a:cs typeface="Times New Roman" panose="02020603050405020304" pitchFamily="18" charset="0"/>
              </a:rPr>
              <a:t>minors</a:t>
            </a:r>
          </a:p>
          <a:p>
            <a:pPr marL="742950" lvl="1" indent="-285750">
              <a:buFont typeface="Arial" panose="020B0604020202020204" pitchFamily="34" charset="0"/>
              <a:buChar char="•"/>
            </a:pPr>
            <a:r>
              <a:rPr lang="en-US" sz="2400" dirty="0" smtClean="0">
                <a:solidFill>
                  <a:srgbClr val="000000"/>
                </a:solidFill>
                <a:latin typeface="Times New Roman" panose="02020603050405020304" pitchFamily="18" charset="0"/>
                <a:cs typeface="Times New Roman" panose="02020603050405020304" pitchFamily="18" charset="0"/>
              </a:rPr>
              <a:t>More than 1,600 members </a:t>
            </a:r>
          </a:p>
          <a:p>
            <a:pPr marL="742950" lvl="1" indent="-28575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A</a:t>
            </a:r>
            <a:r>
              <a:rPr lang="en-US" sz="2400" dirty="0" smtClean="0">
                <a:solidFill>
                  <a:srgbClr val="000000"/>
                </a:solidFill>
                <a:latin typeface="Times New Roman" panose="02020603050405020304" pitchFamily="18" charset="0"/>
                <a:cs typeface="Times New Roman" panose="02020603050405020304" pitchFamily="18" charset="0"/>
              </a:rPr>
              <a:t>cross </a:t>
            </a:r>
            <a:r>
              <a:rPr lang="en-US" sz="2400" dirty="0">
                <a:solidFill>
                  <a:srgbClr val="000000"/>
                </a:solidFill>
                <a:latin typeface="Times New Roman" panose="02020603050405020304" pitchFamily="18" charset="0"/>
                <a:cs typeface="Times New Roman" panose="02020603050405020304" pitchFamily="18" charset="0"/>
              </a:rPr>
              <a:t>all </a:t>
            </a:r>
            <a:r>
              <a:rPr lang="en-US" sz="2400" dirty="0" smtClean="0">
                <a:solidFill>
                  <a:srgbClr val="000000"/>
                </a:solidFill>
                <a:latin typeface="Times New Roman" panose="02020603050405020304" pitchFamily="18" charset="0"/>
                <a:cs typeface="Times New Roman" panose="02020603050405020304" pitchFamily="18" charset="0"/>
              </a:rPr>
              <a:t>five </a:t>
            </a:r>
            <a:r>
              <a:rPr lang="en-US" sz="2400" dirty="0">
                <a:solidFill>
                  <a:srgbClr val="000000"/>
                </a:solidFill>
                <a:latin typeface="Times New Roman" panose="02020603050405020304" pitchFamily="18" charset="0"/>
                <a:cs typeface="Times New Roman" panose="02020603050405020304" pitchFamily="18" charset="0"/>
              </a:rPr>
              <a:t>colleges and numerous academic </a:t>
            </a:r>
            <a:r>
              <a:rPr lang="en-US" sz="2400" dirty="0" smtClean="0">
                <a:solidFill>
                  <a:srgbClr val="000000"/>
                </a:solidFill>
                <a:latin typeface="Times New Roman" panose="02020603050405020304" pitchFamily="18" charset="0"/>
                <a:cs typeface="Times New Roman" panose="02020603050405020304" pitchFamily="18" charset="0"/>
              </a:rPr>
              <a:t>departments</a:t>
            </a:r>
            <a:endParaRPr lang="en-US" sz="24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smtClean="0">
                <a:solidFill>
                  <a:srgbClr val="000000"/>
                </a:solidFill>
                <a:latin typeface="Times New Roman" panose="02020603050405020304" pitchFamily="18" charset="0"/>
                <a:cs typeface="Times New Roman" panose="02020603050405020304" pitchFamily="18" charset="0"/>
              </a:rPr>
              <a:t>Jones </a:t>
            </a:r>
            <a:r>
              <a:rPr lang="en-US" sz="2400" dirty="0">
                <a:solidFill>
                  <a:srgbClr val="000000"/>
                </a:solidFill>
                <a:latin typeface="Times New Roman" panose="02020603050405020304" pitchFamily="18" charset="0"/>
                <a:cs typeface="Times New Roman" panose="02020603050405020304" pitchFamily="18" charset="0"/>
              </a:rPr>
              <a:t>and Goddard Hall (</a:t>
            </a:r>
            <a:r>
              <a:rPr lang="en-US" sz="2400" dirty="0" smtClean="0">
                <a:solidFill>
                  <a:srgbClr val="000000"/>
                </a:solidFill>
                <a:latin typeface="Times New Roman" panose="02020603050405020304" pitchFamily="18" charset="0"/>
                <a:cs typeface="Times New Roman" panose="02020603050405020304" pitchFamily="18" charset="0"/>
              </a:rPr>
              <a:t>Inception-2002</a:t>
            </a:r>
            <a:r>
              <a:rPr lang="en-US" sz="2400" dirty="0">
                <a:solidFill>
                  <a:srgbClr val="000000"/>
                </a:solidFill>
                <a:latin typeface="Times New Roman" panose="02020603050405020304" pitchFamily="18" charset="0"/>
                <a:cs typeface="Times New Roman" panose="02020603050405020304" pitchFamily="18" charset="0"/>
              </a:rPr>
              <a:t>), Wise Hall (2002-2007), </a:t>
            </a:r>
            <a:r>
              <a:rPr lang="en-US" sz="2400" dirty="0" err="1">
                <a:solidFill>
                  <a:srgbClr val="000000"/>
                </a:solidFill>
                <a:latin typeface="Times New Roman" panose="02020603050405020304" pitchFamily="18" charset="0"/>
                <a:cs typeface="Times New Roman" panose="02020603050405020304" pitchFamily="18" charset="0"/>
              </a:rPr>
              <a:t>Starkweather</a:t>
            </a:r>
            <a:r>
              <a:rPr lang="en-US" sz="2400" dirty="0">
                <a:solidFill>
                  <a:srgbClr val="000000"/>
                </a:solidFill>
                <a:latin typeface="Times New Roman" panose="02020603050405020304" pitchFamily="18" charset="0"/>
                <a:cs typeface="Times New Roman" panose="02020603050405020304" pitchFamily="18" charset="0"/>
              </a:rPr>
              <a:t> Hall (2007-2016), and </a:t>
            </a:r>
            <a:r>
              <a:rPr lang="en-US" sz="2400" dirty="0" smtClean="0">
                <a:solidFill>
                  <a:srgbClr val="000000"/>
                </a:solidFill>
                <a:latin typeface="Times New Roman" panose="02020603050405020304" pitchFamily="18" charset="0"/>
                <a:cs typeface="Times New Roman" panose="02020603050405020304" pitchFamily="18" charset="0"/>
              </a:rPr>
              <a:t>511 </a:t>
            </a:r>
            <a:r>
              <a:rPr lang="en-US" sz="2400" dirty="0">
                <a:solidFill>
                  <a:srgbClr val="000000"/>
                </a:solidFill>
                <a:latin typeface="Times New Roman" panose="02020603050405020304" pitchFamily="18" charset="0"/>
                <a:cs typeface="Times New Roman" panose="02020603050405020304" pitchFamily="18" charset="0"/>
              </a:rPr>
              <a:t>W. Forest (January 2016 – Present</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endParaRPr>
          </a:p>
        </p:txBody>
      </p:sp>
      <p:pic>
        <p:nvPicPr>
          <p:cNvPr id="3" name="Picture 2"/>
          <p:cNvPicPr>
            <a:picLocks noChangeAspect="1"/>
          </p:cNvPicPr>
          <p:nvPr/>
        </p:nvPicPr>
        <p:blipFill rotWithShape="1">
          <a:blip r:embed="rId5"/>
          <a:srcRect l="6619" b="9106"/>
          <a:stretch/>
        </p:blipFill>
        <p:spPr>
          <a:xfrm>
            <a:off x="261185" y="249492"/>
            <a:ext cx="2010166" cy="1480455"/>
          </a:xfrm>
          <a:prstGeom prst="rect">
            <a:avLst/>
          </a:prstGeom>
        </p:spPr>
      </p:pic>
    </p:spTree>
    <p:extLst>
      <p:ext uri="{BB962C8B-B14F-4D97-AF65-F5344CB8AC3E}">
        <p14:creationId xmlns:p14="http://schemas.microsoft.com/office/powerpoint/2010/main" val="346328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8306" y="1268010"/>
            <a:ext cx="3101418" cy="769441"/>
          </a:xfrm>
          <a:prstGeom prst="rect">
            <a:avLst/>
          </a:prstGeom>
          <a:noFill/>
        </p:spPr>
        <p:txBody>
          <a:bodyPr wrap="square" rtlCol="0">
            <a:spAutoFit/>
          </a:bodyPr>
          <a:lstStyle/>
          <a:p>
            <a:r>
              <a:rPr lang="en-US" sz="4400" b="1" dirty="0" smtClean="0">
                <a:solidFill>
                  <a:srgbClr val="000000"/>
                </a:solidFill>
                <a:latin typeface="Times New Roman" panose="02020603050405020304" pitchFamily="18" charset="0"/>
                <a:cs typeface="Times New Roman" panose="02020603050405020304" pitchFamily="18" charset="0"/>
              </a:rPr>
              <a:t>Orientation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513" y="351367"/>
            <a:ext cx="3108684" cy="20724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23" y="351367"/>
            <a:ext cx="3131502" cy="2087668"/>
          </a:xfrm>
          <a:prstGeom prst="rect">
            <a:avLst/>
          </a:prstGeom>
        </p:spPr>
      </p:pic>
      <p:graphicFrame>
        <p:nvGraphicFramePr>
          <p:cNvPr id="8" name="Chart 7"/>
          <p:cNvGraphicFramePr>
            <a:graphicFrameLocks/>
          </p:cNvGraphicFramePr>
          <p:nvPr>
            <p:extLst/>
          </p:nvPr>
        </p:nvGraphicFramePr>
        <p:xfrm>
          <a:off x="609074" y="2922309"/>
          <a:ext cx="5556055" cy="34947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nvPr>
        </p:nvGraphicFramePr>
        <p:xfrm>
          <a:off x="6353666" y="2922309"/>
          <a:ext cx="4947803" cy="32208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65622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4928" y="274264"/>
            <a:ext cx="3714161" cy="584775"/>
          </a:xfrm>
          <a:prstGeom prst="rect">
            <a:avLst/>
          </a:prstGeom>
          <a:noFill/>
        </p:spPr>
        <p:txBody>
          <a:bodyPr wrap="square" rtlCol="0">
            <a:spAutoFit/>
          </a:bodyPr>
          <a:lstStyle/>
          <a:p>
            <a:pPr algn="ctr"/>
            <a:r>
              <a:rPr lang="en-US" sz="3200" b="1" dirty="0" smtClean="0">
                <a:solidFill>
                  <a:srgbClr val="000000"/>
                </a:solidFill>
                <a:latin typeface="Times New Roman" panose="02020603050405020304" pitchFamily="18" charset="0"/>
                <a:cs typeface="Times New Roman" panose="02020603050405020304" pitchFamily="18" charset="0"/>
              </a:rPr>
              <a:t>In The Classroom</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3481" y="3304174"/>
            <a:ext cx="4518212" cy="369332"/>
          </a:xfrm>
          <a:prstGeom prst="rect">
            <a:avLst/>
          </a:prstGeom>
          <a:noFill/>
        </p:spPr>
        <p:txBody>
          <a:bodyPr wrap="square" rtlCol="0">
            <a:spAutoFit/>
          </a:bodyPr>
          <a:lstStyle/>
          <a:p>
            <a:pPr algn="r"/>
            <a:r>
              <a:rPr lang="en-US" b="1" i="1" dirty="0" smtClean="0">
                <a:solidFill>
                  <a:srgbClr val="000000"/>
                </a:solidFill>
                <a:latin typeface="Times New Roman" panose="02020603050405020304" pitchFamily="18" charset="0"/>
                <a:cs typeface="Times New Roman" panose="02020603050405020304" pitchFamily="18" charset="0"/>
              </a:rPr>
              <a:t>Honors classes have a cap of 20 people! </a:t>
            </a:r>
            <a:endParaRPr lang="en-US" b="1" i="1"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Chart 9"/>
          <p:cNvGraphicFramePr>
            <a:graphicFrameLocks/>
          </p:cNvGraphicFramePr>
          <p:nvPr>
            <p:extLst/>
          </p:nvPr>
        </p:nvGraphicFramePr>
        <p:xfrm>
          <a:off x="440335" y="911686"/>
          <a:ext cx="3327661" cy="2659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nvPr>
        </p:nvGraphicFramePr>
        <p:xfrm>
          <a:off x="572310" y="3627066"/>
          <a:ext cx="6376970" cy="2879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3767996" y="931666"/>
          <a:ext cx="3434083" cy="2659353"/>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p:cNvPicPr>
            <a:picLocks noChangeAspect="1"/>
          </p:cNvPicPr>
          <p:nvPr/>
        </p:nvPicPr>
        <p:blipFill>
          <a:blip r:embed="rId5"/>
          <a:stretch>
            <a:fillRect/>
          </a:stretch>
        </p:blipFill>
        <p:spPr>
          <a:xfrm>
            <a:off x="8086148" y="1052555"/>
            <a:ext cx="3395922" cy="226928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7755"/>
          <a:stretch/>
        </p:blipFill>
        <p:spPr>
          <a:xfrm>
            <a:off x="8086148" y="3731888"/>
            <a:ext cx="3430067" cy="2474294"/>
          </a:xfrm>
          <a:prstGeom prst="rect">
            <a:avLst/>
          </a:prstGeom>
        </p:spPr>
      </p:pic>
    </p:spTree>
    <p:extLst>
      <p:ext uri="{BB962C8B-B14F-4D97-AF65-F5344CB8AC3E}">
        <p14:creationId xmlns:p14="http://schemas.microsoft.com/office/powerpoint/2010/main" val="29925060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442" t="4784" r="16963"/>
          <a:stretch/>
        </p:blipFill>
        <p:spPr>
          <a:xfrm>
            <a:off x="5674936" y="1938297"/>
            <a:ext cx="5552388" cy="4574847"/>
          </a:xfrm>
          <a:prstGeom prst="rect">
            <a:avLst/>
          </a:prstGeom>
        </p:spPr>
      </p:pic>
      <p:sp>
        <p:nvSpPr>
          <p:cNvPr id="2" name="TextBox 1"/>
          <p:cNvSpPr txBox="1"/>
          <p:nvPr/>
        </p:nvSpPr>
        <p:spPr>
          <a:xfrm>
            <a:off x="4241493" y="528810"/>
            <a:ext cx="3503364" cy="369332"/>
          </a:xfrm>
          <a:prstGeom prst="rect">
            <a:avLst/>
          </a:prstGeom>
          <a:noFill/>
        </p:spPr>
        <p:txBody>
          <a:bodyPr wrap="square" rtlCol="0">
            <a:spAutoFit/>
          </a:bodyPr>
          <a:lstStyle/>
          <a:p>
            <a:pPr algn="ctr"/>
            <a:r>
              <a:rPr lang="en-US" dirty="0" smtClean="0">
                <a:solidFill>
                  <a:srgbClr val="000000"/>
                </a:solidFill>
                <a:latin typeface="Times New Roman" panose="02020603050405020304" pitchFamily="18" charset="0"/>
                <a:cs typeface="Times New Roman" panose="02020603050405020304" pitchFamily="18" charset="0"/>
              </a:rPr>
              <a:t>The Honors College Support!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99552" y="848833"/>
            <a:ext cx="6048260" cy="769441"/>
          </a:xfrm>
          <a:prstGeom prst="rect">
            <a:avLst/>
          </a:prstGeom>
          <a:noFill/>
        </p:spPr>
        <p:txBody>
          <a:bodyPr wrap="square" rtlCol="0">
            <a:spAutoFit/>
          </a:bodyPr>
          <a:lstStyle/>
          <a:p>
            <a:r>
              <a:rPr lang="en-US" sz="4400" b="1" dirty="0" smtClean="0">
                <a:solidFill>
                  <a:srgbClr val="000000"/>
                </a:solidFill>
                <a:latin typeface="Times New Roman" panose="02020603050405020304" pitchFamily="18" charset="0"/>
                <a:cs typeface="Times New Roman" panose="02020603050405020304" pitchFamily="18" charset="0"/>
              </a:rPr>
              <a:t>Student Fellow Teams</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93215" y="2327390"/>
            <a:ext cx="5012674" cy="3600986"/>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rgbClr val="000000"/>
                </a:solidFill>
                <a:latin typeface="Times New Roman" panose="02020603050405020304" pitchFamily="18" charset="0"/>
                <a:cs typeface="Times New Roman" panose="02020603050405020304" pitchFamily="18" charset="0"/>
              </a:rPr>
              <a:t>Advising</a:t>
            </a:r>
          </a:p>
          <a:p>
            <a:pPr marL="285750" indent="-285750">
              <a:buFont typeface="Arial" panose="020B0604020202020204" pitchFamily="34" charset="0"/>
              <a:buChar char="•"/>
            </a:pPr>
            <a:r>
              <a:rPr lang="en-US" sz="3200" dirty="0" smtClean="0">
                <a:solidFill>
                  <a:srgbClr val="000000"/>
                </a:solidFill>
                <a:latin typeface="Times New Roman" panose="02020603050405020304" pitchFamily="18" charset="0"/>
                <a:cs typeface="Times New Roman" panose="02020603050405020304" pitchFamily="18" charset="0"/>
              </a:rPr>
              <a:t>Communications</a:t>
            </a:r>
          </a:p>
          <a:p>
            <a:pPr marL="285750" indent="-285750">
              <a:buFont typeface="Arial" panose="020B0604020202020204" pitchFamily="34" charset="0"/>
              <a:buChar char="•"/>
            </a:pPr>
            <a:r>
              <a:rPr lang="en-US" sz="3200" dirty="0" smtClean="0">
                <a:solidFill>
                  <a:srgbClr val="000000"/>
                </a:solidFill>
                <a:latin typeface="Times New Roman" panose="02020603050405020304" pitchFamily="18" charset="0"/>
                <a:cs typeface="Times New Roman" panose="02020603050405020304" pitchFamily="18" charset="0"/>
              </a:rPr>
              <a:t>Computing</a:t>
            </a:r>
          </a:p>
          <a:p>
            <a:pPr marL="285750" indent="-285750">
              <a:buFont typeface="Arial" panose="020B0604020202020204" pitchFamily="34" charset="0"/>
              <a:buChar char="•"/>
            </a:pPr>
            <a:r>
              <a:rPr lang="en-US" sz="3200" dirty="0" smtClean="0">
                <a:solidFill>
                  <a:srgbClr val="000000"/>
                </a:solidFill>
                <a:latin typeface="Times New Roman" panose="02020603050405020304" pitchFamily="18" charset="0"/>
                <a:cs typeface="Times New Roman" panose="02020603050405020304" pitchFamily="18" charset="0"/>
              </a:rPr>
              <a:t>Programming</a:t>
            </a:r>
          </a:p>
          <a:p>
            <a:pPr marL="285750" indent="-285750">
              <a:buFont typeface="Arial" panose="020B0604020202020204" pitchFamily="34" charset="0"/>
              <a:buChar char="•"/>
            </a:pPr>
            <a:r>
              <a:rPr lang="en-US" sz="3200" dirty="0" smtClean="0">
                <a:solidFill>
                  <a:srgbClr val="000000"/>
                </a:solidFill>
                <a:latin typeface="Times New Roman" panose="02020603050405020304" pitchFamily="18" charset="0"/>
                <a:cs typeface="Times New Roman" panose="02020603050405020304" pitchFamily="18" charset="0"/>
              </a:rPr>
              <a:t>Recruiting</a:t>
            </a:r>
          </a:p>
          <a:p>
            <a:pPr marL="285750" indent="-285750">
              <a:buFont typeface="Arial" panose="020B0604020202020204" pitchFamily="34" charset="0"/>
              <a:buChar char="•"/>
            </a:pPr>
            <a:r>
              <a:rPr lang="en-US" sz="3200" dirty="0" smtClean="0">
                <a:solidFill>
                  <a:srgbClr val="000000"/>
                </a:solidFill>
                <a:latin typeface="Times New Roman" panose="02020603050405020304" pitchFamily="18" charset="0"/>
                <a:cs typeface="Times New Roman" panose="02020603050405020304" pitchFamily="18" charset="0"/>
              </a:rPr>
              <a:t>Research</a:t>
            </a:r>
          </a:p>
          <a:p>
            <a:pPr marL="285750" indent="-285750">
              <a:buFont typeface="Arial" panose="020B0604020202020204" pitchFamily="34" charset="0"/>
              <a:buChar char="•"/>
            </a:pPr>
            <a:endParaRPr lang="en-US" dirty="0" smtClean="0">
              <a:solidFill>
                <a:srgbClr val="000000"/>
              </a:solidFill>
            </a:endParaRPr>
          </a:p>
          <a:p>
            <a:pPr marL="285750" indent="-28575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8417534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3770"/>
          <a:stretch/>
        </p:blipFill>
        <p:spPr>
          <a:xfrm>
            <a:off x="7901806" y="1544187"/>
            <a:ext cx="3747247" cy="214239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277" t="9215"/>
          <a:stretch/>
        </p:blipFill>
        <p:spPr>
          <a:xfrm>
            <a:off x="4636779" y="553637"/>
            <a:ext cx="3145143" cy="258203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571" r="23964"/>
          <a:stretch/>
        </p:blipFill>
        <p:spPr>
          <a:xfrm>
            <a:off x="5152913" y="4026928"/>
            <a:ext cx="2246842" cy="23979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19" y="4202645"/>
            <a:ext cx="3069770" cy="204651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1806" y="3751608"/>
            <a:ext cx="3880832" cy="2587221"/>
          </a:xfrm>
          <a:prstGeom prst="rect">
            <a:avLst/>
          </a:prstGeom>
        </p:spPr>
      </p:pic>
      <p:sp>
        <p:nvSpPr>
          <p:cNvPr id="9" name="TextBox 8"/>
          <p:cNvSpPr txBox="1"/>
          <p:nvPr/>
        </p:nvSpPr>
        <p:spPr>
          <a:xfrm>
            <a:off x="1083061" y="3715554"/>
            <a:ext cx="1807285" cy="369332"/>
          </a:xfrm>
          <a:prstGeom prst="rect">
            <a:avLst/>
          </a:prstGeom>
          <a:noFill/>
        </p:spPr>
        <p:txBody>
          <a:bodyPr wrap="square" rtlCol="0">
            <a:spAutoFit/>
          </a:bodyPr>
          <a:lstStyle/>
          <a:p>
            <a:r>
              <a:rPr lang="en-US" dirty="0" smtClean="0">
                <a:solidFill>
                  <a:srgbClr val="000000"/>
                </a:solidFill>
                <a:latin typeface="Times New Roman" panose="02020603050405020304" pitchFamily="18" charset="0"/>
                <a:cs typeface="Times New Roman" panose="02020603050405020304" pitchFamily="18" charset="0"/>
              </a:rPr>
              <a:t>Ice Cream Social</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997747" y="1130729"/>
            <a:ext cx="1688950" cy="369332"/>
          </a:xfrm>
          <a:prstGeom prst="rect">
            <a:avLst/>
          </a:prstGeom>
          <a:noFill/>
        </p:spPr>
        <p:txBody>
          <a:bodyPr wrap="square" rtlCol="0">
            <a:spAutoFit/>
          </a:bodyPr>
          <a:lstStyle/>
          <a:p>
            <a:r>
              <a:rPr lang="en-US" dirty="0" smtClean="0">
                <a:solidFill>
                  <a:srgbClr val="000000"/>
                </a:solidFill>
                <a:latin typeface="Times New Roman" panose="02020603050405020304" pitchFamily="18" charset="0"/>
                <a:cs typeface="Times New Roman" panose="02020603050405020304" pitchFamily="18" charset="0"/>
              </a:rPr>
              <a:t>Common Read</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152913" y="218570"/>
            <a:ext cx="1990165" cy="369332"/>
          </a:xfrm>
          <a:prstGeom prst="rect">
            <a:avLst/>
          </a:prstGeom>
          <a:noFill/>
        </p:spPr>
        <p:txBody>
          <a:bodyPr wrap="square" rtlCol="0">
            <a:spAutoFit/>
          </a:bodyPr>
          <a:lstStyle/>
          <a:p>
            <a:r>
              <a:rPr lang="en-US" dirty="0" smtClean="0">
                <a:solidFill>
                  <a:srgbClr val="000000"/>
                </a:solidFill>
                <a:latin typeface="Times New Roman" panose="02020603050405020304" pitchFamily="18" charset="0"/>
                <a:cs typeface="Times New Roman" panose="02020603050405020304" pitchFamily="18" charset="0"/>
              </a:rPr>
              <a:t>Pumpkin Painting</a:t>
            </a:r>
            <a:endParaRPr lang="en-US" dirty="0">
              <a:solidFill>
                <a:srgbClr val="0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5489" r="19157"/>
          <a:stretch/>
        </p:blipFill>
        <p:spPr>
          <a:xfrm>
            <a:off x="3383513" y="2192321"/>
            <a:ext cx="2506532" cy="2556840"/>
          </a:xfrm>
          <a:prstGeom prst="rect">
            <a:avLst/>
          </a:prstGeom>
        </p:spPr>
      </p:pic>
      <p:sp>
        <p:nvSpPr>
          <p:cNvPr id="12" name="TextBox 11"/>
          <p:cNvSpPr txBox="1"/>
          <p:nvPr/>
        </p:nvSpPr>
        <p:spPr>
          <a:xfrm>
            <a:off x="341523" y="573937"/>
            <a:ext cx="4295256" cy="1384995"/>
          </a:xfrm>
          <a:prstGeom prst="rect">
            <a:avLst/>
          </a:prstGeom>
          <a:noFill/>
        </p:spPr>
        <p:txBody>
          <a:bodyPr wrap="square" rtlCol="0">
            <a:spAutoFit/>
          </a:bodyPr>
          <a:lstStyle/>
          <a:p>
            <a:pPr algn="ctr"/>
            <a:r>
              <a:rPr lang="en-US" sz="2800" b="1" dirty="0" smtClean="0">
                <a:solidFill>
                  <a:srgbClr val="000000"/>
                </a:solidFill>
                <a:latin typeface="Times New Roman" panose="02020603050405020304" pitchFamily="18" charset="0"/>
                <a:cs typeface="Times New Roman" panose="02020603050405020304" pitchFamily="18" charset="0"/>
              </a:rPr>
              <a:t>Honors Opportunities and Events</a:t>
            </a:r>
          </a:p>
          <a:p>
            <a:pPr algn="ctr"/>
            <a:r>
              <a:rPr lang="en-US" sz="2800" b="1" dirty="0" smtClean="0">
                <a:solidFill>
                  <a:srgbClr val="000000"/>
                </a:solidFill>
                <a:latin typeface="Times New Roman" panose="02020603050405020304" pitchFamily="18" charset="0"/>
                <a:cs typeface="Times New Roman" panose="02020603050405020304" pitchFamily="18" charset="0"/>
              </a:rPr>
              <a:t> Beyond the Classroom</a:t>
            </a:r>
            <a:endParaRPr 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910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7299" y="432093"/>
            <a:ext cx="7590622" cy="1015663"/>
          </a:xfrm>
          <a:prstGeom prst="rect">
            <a:avLst/>
          </a:prstGeom>
          <a:noFill/>
        </p:spPr>
        <p:txBody>
          <a:bodyPr wrap="square" rtlCol="0">
            <a:spAutoFit/>
          </a:bodyPr>
          <a:lstStyle/>
          <a:p>
            <a:pPr algn="ctr"/>
            <a:r>
              <a:rPr lang="en-US" sz="3200" b="1" dirty="0" smtClean="0">
                <a:solidFill>
                  <a:srgbClr val="000000"/>
                </a:solidFill>
                <a:latin typeface="Times New Roman" panose="02020603050405020304" pitchFamily="18" charset="0"/>
                <a:cs typeface="Times New Roman" panose="02020603050405020304" pitchFamily="18" charset="0"/>
              </a:rPr>
              <a:t>Staying in Contact with Our Students</a:t>
            </a:r>
          </a:p>
          <a:p>
            <a:pPr algn="ctr"/>
            <a:r>
              <a:rPr lang="en-US" sz="2800" b="1" dirty="0" smtClean="0">
                <a:solidFill>
                  <a:srgbClr val="000000"/>
                </a:solidFill>
                <a:latin typeface="Times New Roman" panose="02020603050405020304" pitchFamily="18" charset="0"/>
                <a:cs typeface="Times New Roman" panose="02020603050405020304" pitchFamily="18" charset="0"/>
              </a:rPr>
              <a:t>Building an Honors Community!</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27113" y="1509311"/>
            <a:ext cx="10477041"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000000"/>
                </a:solidFill>
                <a:latin typeface="Times New Roman" panose="02020603050405020304" pitchFamily="18" charset="0"/>
                <a:cs typeface="Times New Roman" panose="02020603050405020304" pitchFamily="18" charset="0"/>
              </a:rPr>
              <a:t>Social </a:t>
            </a:r>
            <a:r>
              <a:rPr lang="en-US" sz="2000" dirty="0">
                <a:solidFill>
                  <a:srgbClr val="000000"/>
                </a:solidFill>
                <a:latin typeface="Times New Roman" panose="02020603050405020304" pitchFamily="18" charset="0"/>
                <a:cs typeface="Times New Roman" panose="02020603050405020304" pitchFamily="18" charset="0"/>
              </a:rPr>
              <a:t>Media </a:t>
            </a:r>
            <a:r>
              <a:rPr lang="en-US" sz="2000" dirty="0" smtClean="0">
                <a:solidFill>
                  <a:srgbClr val="000000"/>
                </a:solidFill>
                <a:latin typeface="Times New Roman" panose="02020603050405020304" pitchFamily="18" charset="0"/>
                <a:cs typeface="Times New Roman" panose="02020603050405020304" pitchFamily="18" charset="0"/>
              </a:rPr>
              <a:t>– Connecting with </a:t>
            </a:r>
            <a:r>
              <a:rPr lang="en-US" sz="2000" dirty="0">
                <a:solidFill>
                  <a:srgbClr val="000000"/>
                </a:solidFill>
                <a:latin typeface="Times New Roman" panose="02020603050405020304" pitchFamily="18" charset="0"/>
                <a:cs typeface="Times New Roman" panose="02020603050405020304" pitchFamily="18" charset="0"/>
              </a:rPr>
              <a:t>students and </a:t>
            </a:r>
            <a:r>
              <a:rPr lang="en-US" sz="2000" dirty="0" smtClean="0">
                <a:solidFill>
                  <a:srgbClr val="000000"/>
                </a:solidFill>
                <a:latin typeface="Times New Roman" panose="02020603050405020304" pitchFamily="18" charset="0"/>
                <a:cs typeface="Times New Roman" panose="02020603050405020304" pitchFamily="18" charset="0"/>
              </a:rPr>
              <a:t>engaging outside </a:t>
            </a:r>
            <a:r>
              <a:rPr lang="en-US" sz="2000" dirty="0">
                <a:solidFill>
                  <a:srgbClr val="000000"/>
                </a:solidFill>
                <a:latin typeface="Times New Roman" panose="02020603050405020304" pitchFamily="18" charset="0"/>
                <a:cs typeface="Times New Roman" panose="02020603050405020304" pitchFamily="18" charset="0"/>
              </a:rPr>
              <a:t>of </a:t>
            </a:r>
            <a:r>
              <a:rPr lang="en-US" sz="2000" dirty="0" smtClean="0">
                <a:solidFill>
                  <a:srgbClr val="000000"/>
                </a:solidFill>
                <a:latin typeface="Times New Roman" panose="02020603050405020304" pitchFamily="18" charset="0"/>
                <a:cs typeface="Times New Roman" panose="02020603050405020304" pitchFamily="18" charset="0"/>
              </a:rPr>
              <a:t>regular </a:t>
            </a:r>
            <a:r>
              <a:rPr lang="en-US" sz="2000" dirty="0">
                <a:solidFill>
                  <a:srgbClr val="000000"/>
                </a:solidFill>
                <a:latin typeface="Times New Roman" panose="02020603050405020304" pitchFamily="18" charset="0"/>
                <a:cs typeface="Times New Roman" panose="02020603050405020304" pitchFamily="18" charset="0"/>
              </a:rPr>
              <a:t>business </a:t>
            </a:r>
            <a:r>
              <a:rPr lang="en-US" sz="2000" dirty="0" smtClean="0">
                <a:solidFill>
                  <a:srgbClr val="000000"/>
                </a:solidFill>
                <a:latin typeface="Times New Roman" panose="02020603050405020304" pitchFamily="18" charset="0"/>
                <a:cs typeface="Times New Roman" panose="02020603050405020304" pitchFamily="18" charset="0"/>
              </a:rPr>
              <a:t>hours  </a:t>
            </a:r>
          </a:p>
          <a:p>
            <a:pPr marL="742950" lvl="1" indent="-285750">
              <a:buFont typeface="Wingdings" panose="05000000000000000000" pitchFamily="2" charset="2"/>
              <a:buChar char="§"/>
            </a:pPr>
            <a:r>
              <a:rPr lang="en-US" sz="2000" dirty="0" smtClean="0">
                <a:solidFill>
                  <a:srgbClr val="000000"/>
                </a:solidFill>
                <a:latin typeface="Times New Roman" panose="02020603050405020304" pitchFamily="18" charset="0"/>
                <a:cs typeface="Times New Roman" panose="02020603050405020304" pitchFamily="18" charset="0"/>
              </a:rPr>
              <a:t>Facebook communication up15.3% in the last 6 months</a:t>
            </a:r>
          </a:p>
          <a:p>
            <a:pPr marL="742950" lvl="1" indent="-285750">
              <a:buFont typeface="Wingdings" panose="05000000000000000000" pitchFamily="2" charset="2"/>
              <a:buChar char="§"/>
            </a:pPr>
            <a:r>
              <a:rPr lang="en-US" sz="2000" dirty="0" smtClean="0">
                <a:solidFill>
                  <a:srgbClr val="000000"/>
                </a:solidFill>
                <a:latin typeface="Times New Roman" panose="02020603050405020304" pitchFamily="18" charset="0"/>
                <a:cs typeface="Times New Roman" panose="02020603050405020304" pitchFamily="18" charset="0"/>
              </a:rPr>
              <a:t>Twitter </a:t>
            </a:r>
            <a:r>
              <a:rPr lang="en-US" sz="2000" dirty="0">
                <a:solidFill>
                  <a:srgbClr val="000000"/>
                </a:solidFill>
                <a:latin typeface="Times New Roman" panose="02020603050405020304" pitchFamily="18" charset="0"/>
                <a:cs typeface="Times New Roman" panose="02020603050405020304" pitchFamily="18" charset="0"/>
              </a:rPr>
              <a:t>communication </a:t>
            </a:r>
            <a:r>
              <a:rPr lang="en-US" sz="2000" dirty="0" smtClean="0">
                <a:solidFill>
                  <a:srgbClr val="000000"/>
                </a:solidFill>
                <a:latin typeface="Times New Roman" panose="02020603050405020304" pitchFamily="18" charset="0"/>
                <a:cs typeface="Times New Roman" panose="02020603050405020304" pitchFamily="18" charset="0"/>
              </a:rPr>
              <a:t>up 15.2% </a:t>
            </a:r>
            <a:r>
              <a:rPr lang="en-US" sz="2000" dirty="0">
                <a:solidFill>
                  <a:srgbClr val="000000"/>
                </a:solidFill>
                <a:latin typeface="Times New Roman" panose="02020603050405020304" pitchFamily="18" charset="0"/>
                <a:cs typeface="Times New Roman" panose="02020603050405020304" pitchFamily="18" charset="0"/>
              </a:rPr>
              <a:t>in the last 6 </a:t>
            </a:r>
            <a:r>
              <a:rPr lang="en-US" sz="2000" dirty="0" smtClean="0">
                <a:solidFill>
                  <a:srgbClr val="000000"/>
                </a:solidFill>
                <a:latin typeface="Times New Roman" panose="02020603050405020304" pitchFamily="18" charset="0"/>
                <a:cs typeface="Times New Roman" panose="02020603050405020304" pitchFamily="18" charset="0"/>
              </a:rPr>
              <a:t>months</a:t>
            </a:r>
          </a:p>
          <a:p>
            <a:pPr marL="742950" lvl="1" indent="-285750">
              <a:buFont typeface="Wingdings" panose="05000000000000000000" pitchFamily="2" charset="2"/>
              <a:buChar char="§"/>
            </a:pPr>
            <a:r>
              <a:rPr lang="en-US" sz="2000" dirty="0" smtClean="0">
                <a:solidFill>
                  <a:srgbClr val="000000"/>
                </a:solidFill>
                <a:latin typeface="Times New Roman" panose="02020603050405020304" pitchFamily="18" charset="0"/>
                <a:cs typeface="Times New Roman" panose="02020603050405020304" pitchFamily="18" charset="0"/>
              </a:rPr>
              <a:t>Instagram </a:t>
            </a:r>
            <a:r>
              <a:rPr lang="en-US" sz="2000" dirty="0">
                <a:solidFill>
                  <a:srgbClr val="000000"/>
                </a:solidFill>
                <a:latin typeface="Times New Roman" panose="02020603050405020304" pitchFamily="18" charset="0"/>
                <a:cs typeface="Times New Roman" panose="02020603050405020304" pitchFamily="18" charset="0"/>
              </a:rPr>
              <a:t>communication </a:t>
            </a:r>
            <a:r>
              <a:rPr lang="en-US" sz="2000" dirty="0" smtClean="0">
                <a:solidFill>
                  <a:srgbClr val="000000"/>
                </a:solidFill>
                <a:latin typeface="Times New Roman" panose="02020603050405020304" pitchFamily="18" charset="0"/>
                <a:cs typeface="Times New Roman" panose="02020603050405020304" pitchFamily="18" charset="0"/>
              </a:rPr>
              <a:t>up 68.9% </a:t>
            </a:r>
            <a:r>
              <a:rPr lang="en-US" sz="2000" dirty="0">
                <a:solidFill>
                  <a:srgbClr val="000000"/>
                </a:solidFill>
                <a:latin typeface="Times New Roman" panose="02020603050405020304" pitchFamily="18" charset="0"/>
                <a:cs typeface="Times New Roman" panose="02020603050405020304" pitchFamily="18" charset="0"/>
              </a:rPr>
              <a:t>in the last 6 </a:t>
            </a:r>
            <a:r>
              <a:rPr lang="en-US" sz="2000" dirty="0" smtClean="0">
                <a:solidFill>
                  <a:srgbClr val="000000"/>
                </a:solidFill>
                <a:latin typeface="Times New Roman" panose="02020603050405020304" pitchFamily="18" charset="0"/>
                <a:cs typeface="Times New Roman" panose="02020603050405020304" pitchFamily="18" charset="0"/>
              </a:rPr>
              <a:t>months</a:t>
            </a:r>
          </a:p>
        </p:txBody>
      </p:sp>
      <p:sp>
        <p:nvSpPr>
          <p:cNvPr id="5" name="TextBox 4"/>
          <p:cNvSpPr txBox="1"/>
          <p:nvPr/>
        </p:nvSpPr>
        <p:spPr>
          <a:xfrm>
            <a:off x="727113" y="3078971"/>
            <a:ext cx="1035585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000000"/>
                </a:solidFill>
                <a:latin typeface="Times New Roman" panose="02020603050405020304" pitchFamily="18" charset="0"/>
                <a:cs typeface="Times New Roman" panose="02020603050405020304" pitchFamily="18" charset="0"/>
              </a:rPr>
              <a:t>Connecting with both prospective and current Honors students:</a:t>
            </a:r>
          </a:p>
          <a:p>
            <a:pPr marL="742950" lvl="1" indent="-285750">
              <a:buFont typeface="Wingdings" panose="05000000000000000000" pitchFamily="2" charset="2"/>
              <a:buChar char="§"/>
            </a:pPr>
            <a:r>
              <a:rPr lang="en-US" sz="2000" dirty="0" smtClean="0">
                <a:solidFill>
                  <a:srgbClr val="000000"/>
                </a:solidFill>
                <a:latin typeface="Times New Roman" panose="02020603050405020304" pitchFamily="18" charset="0"/>
                <a:cs typeface="Times New Roman" panose="02020603050405020304" pitchFamily="18" charset="0"/>
              </a:rPr>
              <a:t>2513 prospective students</a:t>
            </a:r>
          </a:p>
          <a:p>
            <a:pPr marL="742950" lvl="1" indent="-285750">
              <a:buFont typeface="Wingdings" panose="05000000000000000000" pitchFamily="2" charset="2"/>
              <a:buChar char="§"/>
            </a:pPr>
            <a:r>
              <a:rPr lang="en-US" sz="2000" dirty="0" smtClean="0">
                <a:solidFill>
                  <a:srgbClr val="000000"/>
                </a:solidFill>
                <a:latin typeface="Times New Roman" panose="02020603050405020304" pitchFamily="18" charset="0"/>
                <a:cs typeface="Times New Roman" panose="02020603050405020304" pitchFamily="18" charset="0"/>
              </a:rPr>
              <a:t>Fall 2015-Winter 2016 academic year: hosted 46 events with 1,316 attendees</a:t>
            </a:r>
            <a:r>
              <a:rPr lang="en-US" dirty="0" smtClean="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837921" y="4522393"/>
            <a:ext cx="964149" cy="948966"/>
          </a:xfrm>
          <a:prstGeom prst="rect">
            <a:avLst/>
          </a:prstGeom>
        </p:spPr>
      </p:pic>
      <p:pic>
        <p:nvPicPr>
          <p:cNvPr id="7" name="Picture 6"/>
          <p:cNvPicPr>
            <a:picLocks noChangeAspect="1"/>
          </p:cNvPicPr>
          <p:nvPr/>
        </p:nvPicPr>
        <p:blipFill>
          <a:blip r:embed="rId3"/>
          <a:stretch>
            <a:fillRect/>
          </a:stretch>
        </p:blipFill>
        <p:spPr>
          <a:xfrm>
            <a:off x="8972120" y="5633013"/>
            <a:ext cx="865801" cy="782684"/>
          </a:xfrm>
          <a:prstGeom prst="rect">
            <a:avLst/>
          </a:prstGeom>
        </p:spPr>
      </p:pic>
      <p:pic>
        <p:nvPicPr>
          <p:cNvPr id="8" name="Picture 7"/>
          <p:cNvPicPr>
            <a:picLocks noChangeAspect="1"/>
          </p:cNvPicPr>
          <p:nvPr/>
        </p:nvPicPr>
        <p:blipFill>
          <a:blip r:embed="rId4"/>
          <a:stretch>
            <a:fillRect/>
          </a:stretch>
        </p:blipFill>
        <p:spPr>
          <a:xfrm>
            <a:off x="10802070" y="5583558"/>
            <a:ext cx="804168" cy="8321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367" y="4608930"/>
            <a:ext cx="2710150" cy="1806767"/>
          </a:xfrm>
          <a:prstGeom prst="rect">
            <a:avLst/>
          </a:prstGeom>
        </p:spPr>
      </p:pic>
    </p:spTree>
    <p:extLst>
      <p:ext uri="{BB962C8B-B14F-4D97-AF65-F5344CB8AC3E}">
        <p14:creationId xmlns:p14="http://schemas.microsoft.com/office/powerpoint/2010/main" val="119952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264" b="17132"/>
          <a:stretch/>
        </p:blipFill>
        <p:spPr>
          <a:xfrm>
            <a:off x="5930247" y="3503625"/>
            <a:ext cx="5804517" cy="2735789"/>
          </a:xfrm>
          <a:prstGeom prst="rect">
            <a:avLst/>
          </a:prstGeom>
        </p:spPr>
      </p:pic>
      <p:sp>
        <p:nvSpPr>
          <p:cNvPr id="9" name="TextBox 8"/>
          <p:cNvSpPr txBox="1"/>
          <p:nvPr/>
        </p:nvSpPr>
        <p:spPr>
          <a:xfrm>
            <a:off x="5828048" y="888851"/>
            <a:ext cx="6008913" cy="923330"/>
          </a:xfrm>
          <a:prstGeom prst="rect">
            <a:avLst/>
          </a:prstGeom>
          <a:noFill/>
        </p:spPr>
        <p:txBody>
          <a:bodyPr wrap="square" rtlCol="0">
            <a:spAutoFit/>
          </a:bodyPr>
          <a:lstStyle/>
          <a:p>
            <a:pPr algn="ctr"/>
            <a:r>
              <a:rPr lang="en-US" sz="5400" b="1" dirty="0" smtClean="0">
                <a:solidFill>
                  <a:srgbClr val="000000"/>
                </a:solidFill>
                <a:latin typeface="Times New Roman" panose="02020603050405020304" pitchFamily="18" charset="0"/>
                <a:cs typeface="Times New Roman" panose="02020603050405020304" pitchFamily="18" charset="0"/>
              </a:rPr>
              <a:t>Honors Graduates</a:t>
            </a:r>
            <a:endParaRPr lang="en-US" sz="54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Chart 9"/>
          <p:cNvGraphicFramePr>
            <a:graphicFrameLocks/>
          </p:cNvGraphicFramePr>
          <p:nvPr>
            <p:extLst/>
          </p:nvPr>
        </p:nvGraphicFramePr>
        <p:xfrm>
          <a:off x="610807" y="422287"/>
          <a:ext cx="4841081" cy="290910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6272158" y="2123452"/>
            <a:ext cx="4875593" cy="954107"/>
          </a:xfrm>
          <a:prstGeom prst="rect">
            <a:avLst/>
          </a:prstGeom>
          <a:noFill/>
        </p:spPr>
        <p:txBody>
          <a:bodyPr wrap="square" rtlCol="0">
            <a:spAutoFit/>
          </a:bodyPr>
          <a:lstStyle/>
          <a:p>
            <a:pPr algn="ctr"/>
            <a:r>
              <a:rPr lang="en-US" sz="2800" b="1" i="1" dirty="0" smtClean="0">
                <a:solidFill>
                  <a:srgbClr val="000000"/>
                </a:solidFill>
                <a:latin typeface="Times New Roman" panose="02020603050405020304" pitchFamily="18" charset="0"/>
                <a:cs typeface="Times New Roman" panose="02020603050405020304" pitchFamily="18" charset="0"/>
              </a:rPr>
              <a:t>We stay in contact with </a:t>
            </a:r>
          </a:p>
          <a:p>
            <a:pPr algn="ctr"/>
            <a:r>
              <a:rPr lang="en-US" sz="2800" b="1" i="1" dirty="0" smtClean="0">
                <a:solidFill>
                  <a:srgbClr val="000000"/>
                </a:solidFill>
                <a:latin typeface="Times New Roman" panose="02020603050405020304" pitchFamily="18" charset="0"/>
                <a:cs typeface="Times New Roman" panose="02020603050405020304" pitchFamily="18" charset="0"/>
              </a:rPr>
              <a:t>1,578 Honors alumni!</a:t>
            </a:r>
            <a:endParaRPr lang="en-US" sz="2800" b="1" i="1" dirty="0">
              <a:solidFill>
                <a:srgbClr val="000000"/>
              </a:solidFill>
              <a:latin typeface="Times New Roman" panose="02020603050405020304" pitchFamily="18" charset="0"/>
              <a:cs typeface="Times New Roman" panose="02020603050405020304" pitchFamily="18" charset="0"/>
            </a:endParaRPr>
          </a:p>
        </p:txBody>
      </p:sp>
      <p:graphicFrame>
        <p:nvGraphicFramePr>
          <p:cNvPr id="12" name="Chart 11"/>
          <p:cNvGraphicFramePr>
            <a:graphicFrameLocks/>
          </p:cNvGraphicFramePr>
          <p:nvPr>
            <p:extLst/>
          </p:nvPr>
        </p:nvGraphicFramePr>
        <p:xfrm>
          <a:off x="745347" y="3331396"/>
          <a:ext cx="4572000" cy="3094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0942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936434" y="1885361"/>
          <a:ext cx="5111826" cy="38296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6444867" y="1885361"/>
          <a:ext cx="4924539" cy="382963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176833" y="457443"/>
            <a:ext cx="6165129" cy="830997"/>
          </a:xfrm>
          <a:prstGeom prst="rect">
            <a:avLst/>
          </a:prstGeom>
          <a:noFill/>
        </p:spPr>
        <p:txBody>
          <a:bodyPr wrap="square" rtlCol="0">
            <a:spAutoFit/>
          </a:bodyPr>
          <a:lstStyle/>
          <a:p>
            <a:pPr algn="ctr"/>
            <a:r>
              <a:rPr lang="en-US" sz="4800" b="1" dirty="0" smtClean="0">
                <a:solidFill>
                  <a:srgbClr val="000000"/>
                </a:solidFill>
                <a:latin typeface="Times New Roman" panose="02020603050405020304" pitchFamily="18" charset="0"/>
                <a:cs typeface="Times New Roman" panose="02020603050405020304" pitchFamily="18" charset="0"/>
              </a:rPr>
              <a:t>Graduation Rates</a:t>
            </a:r>
            <a:endParaRPr lang="en-US" sz="4800" b="1" dirty="0">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833254" y="5266944"/>
            <a:ext cx="1318186" cy="230832"/>
          </a:xfrm>
          <a:prstGeom prst="rect">
            <a:avLst/>
          </a:prstGeom>
          <a:noFill/>
        </p:spPr>
        <p:txBody>
          <a:bodyPr wrap="square" rtlCol="0">
            <a:spAutoFit/>
          </a:bodyPr>
          <a:lstStyle/>
          <a:p>
            <a:r>
              <a:rPr lang="en-US" sz="900" dirty="0" smtClean="0">
                <a:solidFill>
                  <a:srgbClr val="FFFFFF">
                    <a:lumMod val="85000"/>
                  </a:srgbClr>
                </a:solidFill>
                <a:latin typeface="Times New Roman" panose="02020603050405020304" pitchFamily="18" charset="0"/>
                <a:cs typeface="Times New Roman" panose="02020603050405020304" pitchFamily="18" charset="0"/>
              </a:rPr>
              <a:t>Year Admitted to EMU</a:t>
            </a:r>
            <a:endParaRPr lang="en-US" sz="900" dirty="0">
              <a:solidFill>
                <a:srgbClr val="FFFFFF">
                  <a:lumMod val="85000"/>
                </a:srgb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269782" y="5266944"/>
            <a:ext cx="1274708" cy="230832"/>
          </a:xfrm>
          <a:prstGeom prst="rect">
            <a:avLst/>
          </a:prstGeom>
          <a:noFill/>
        </p:spPr>
        <p:txBody>
          <a:bodyPr wrap="square" rtlCol="0">
            <a:spAutoFit/>
          </a:bodyPr>
          <a:lstStyle/>
          <a:p>
            <a:r>
              <a:rPr lang="en-US" sz="900" dirty="0" smtClean="0">
                <a:solidFill>
                  <a:srgbClr val="FFFFFF">
                    <a:lumMod val="85000"/>
                  </a:srgbClr>
                </a:solidFill>
                <a:latin typeface="Times New Roman" panose="02020603050405020304" pitchFamily="18" charset="0"/>
                <a:cs typeface="Times New Roman" panose="02020603050405020304" pitchFamily="18" charset="0"/>
              </a:rPr>
              <a:t>Year Admitted to EMU</a:t>
            </a:r>
            <a:endParaRPr lang="en-US" sz="900" dirty="0">
              <a:solidFill>
                <a:srgbClr val="FFFFFF">
                  <a:lumMod val="8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046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934" t="4180" r="4068" b="6647"/>
          <a:stretch/>
        </p:blipFill>
        <p:spPr>
          <a:xfrm>
            <a:off x="9036848" y="3086214"/>
            <a:ext cx="2196822" cy="318539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17" t="12550" r="3346" b="6155"/>
          <a:stretch/>
        </p:blipFill>
        <p:spPr>
          <a:xfrm>
            <a:off x="4478103" y="1556729"/>
            <a:ext cx="2617104" cy="820945"/>
          </a:xfrm>
          <a:prstGeom prst="rect">
            <a:avLst/>
          </a:prstGeom>
        </p:spPr>
      </p:pic>
      <p:sp>
        <p:nvSpPr>
          <p:cNvPr id="5" name="TextBox 4"/>
          <p:cNvSpPr txBox="1"/>
          <p:nvPr/>
        </p:nvSpPr>
        <p:spPr>
          <a:xfrm>
            <a:off x="7907686" y="1885885"/>
            <a:ext cx="4147814" cy="1200329"/>
          </a:xfrm>
          <a:prstGeom prst="rect">
            <a:avLst/>
          </a:prstGeom>
          <a:noFill/>
        </p:spPr>
        <p:txBody>
          <a:bodyPr wrap="square" rtlCol="0">
            <a:spAutoFit/>
          </a:bodyPr>
          <a:lstStyle/>
          <a:p>
            <a:pPr algn="ctr"/>
            <a:r>
              <a:rPr lang="en-US" sz="2400" dirty="0" smtClean="0">
                <a:solidFill>
                  <a:srgbClr val="000000"/>
                </a:solidFill>
                <a:latin typeface="Times New Roman" panose="02020603050405020304" pitchFamily="18" charset="0"/>
                <a:cs typeface="Times New Roman" panose="02020603050405020304" pitchFamily="18" charset="0"/>
              </a:rPr>
              <a:t>EMU’s Lauren </a:t>
            </a:r>
            <a:r>
              <a:rPr lang="en-US" sz="2400" dirty="0" err="1" smtClean="0">
                <a:solidFill>
                  <a:srgbClr val="000000"/>
                </a:solidFill>
                <a:latin typeface="Times New Roman" panose="02020603050405020304" pitchFamily="18" charset="0"/>
                <a:cs typeface="Times New Roman" panose="02020603050405020304" pitchFamily="18" charset="0"/>
              </a:rPr>
              <a:t>Renou</a:t>
            </a:r>
            <a:r>
              <a:rPr lang="en-US" sz="2400" dirty="0" smtClean="0">
                <a:solidFill>
                  <a:srgbClr val="000000"/>
                </a:solidFill>
                <a:latin typeface="Times New Roman" panose="02020603050405020304" pitchFamily="18" charset="0"/>
                <a:cs typeface="Times New Roman" panose="02020603050405020304" pitchFamily="18" charset="0"/>
              </a:rPr>
              <a:t> received MEHA’s student of the</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year award in April of 2016!</a:t>
            </a: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0118" b="29568"/>
          <a:stretch/>
        </p:blipFill>
        <p:spPr>
          <a:xfrm>
            <a:off x="3861415" y="2433405"/>
            <a:ext cx="3850481" cy="2764717"/>
          </a:xfrm>
          <a:prstGeom prst="rect">
            <a:avLst/>
          </a:prstGeom>
        </p:spPr>
      </p:pic>
      <p:pic>
        <p:nvPicPr>
          <p:cNvPr id="8" name="Picture 7"/>
          <p:cNvPicPr>
            <a:picLocks noChangeAspect="1"/>
          </p:cNvPicPr>
          <p:nvPr/>
        </p:nvPicPr>
        <p:blipFill>
          <a:blip r:embed="rId5"/>
          <a:stretch>
            <a:fillRect/>
          </a:stretch>
        </p:blipFill>
        <p:spPr>
          <a:xfrm>
            <a:off x="775713" y="3086214"/>
            <a:ext cx="1628775" cy="3219450"/>
          </a:xfrm>
          <a:prstGeom prst="rect">
            <a:avLst/>
          </a:prstGeom>
        </p:spPr>
      </p:pic>
      <p:sp>
        <p:nvSpPr>
          <p:cNvPr id="9" name="TextBox 8"/>
          <p:cNvSpPr txBox="1"/>
          <p:nvPr/>
        </p:nvSpPr>
        <p:spPr>
          <a:xfrm>
            <a:off x="155382" y="1454741"/>
            <a:ext cx="2869435" cy="1569660"/>
          </a:xfrm>
          <a:prstGeom prst="rect">
            <a:avLst/>
          </a:prstGeom>
          <a:noFill/>
        </p:spPr>
        <p:txBody>
          <a:bodyPr wrap="square" rtlCol="0">
            <a:spAutoFit/>
          </a:bodyPr>
          <a:lstStyle/>
          <a:p>
            <a:pPr algn="ctr"/>
            <a:r>
              <a:rPr lang="en-US" sz="2400" dirty="0" smtClean="0">
                <a:solidFill>
                  <a:srgbClr val="000000"/>
                </a:solidFill>
                <a:latin typeface="Times New Roman" panose="02020603050405020304" pitchFamily="18" charset="0"/>
                <a:cs typeface="Times New Roman" panose="02020603050405020304" pitchFamily="18" charset="0"/>
              </a:rPr>
              <a:t>100 of our Honors students will be featured on EMU banners!</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76738" y="210076"/>
            <a:ext cx="5859142" cy="707886"/>
          </a:xfrm>
          <a:prstGeom prst="rect">
            <a:avLst/>
          </a:prstGeom>
          <a:noFill/>
        </p:spPr>
        <p:txBody>
          <a:bodyPr wrap="square" rtlCol="0">
            <a:spAutoFit/>
          </a:bodyPr>
          <a:lstStyle/>
          <a:p>
            <a:r>
              <a:rPr lang="en-US" sz="4000" b="1" dirty="0" smtClean="0">
                <a:solidFill>
                  <a:srgbClr val="000000"/>
                </a:solidFill>
                <a:latin typeface="Times New Roman" panose="02020603050405020304" pitchFamily="18" charset="0"/>
                <a:cs typeface="Times New Roman" panose="02020603050405020304" pitchFamily="18" charset="0"/>
              </a:rPr>
              <a:t>Upcoming Honors Events</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665624" y="5271147"/>
            <a:ext cx="4242062" cy="1200329"/>
          </a:xfrm>
          <a:prstGeom prst="rect">
            <a:avLst/>
          </a:prstGeom>
          <a:noFill/>
        </p:spPr>
        <p:txBody>
          <a:bodyPr wrap="square" rtlCol="0">
            <a:spAutoFit/>
          </a:bodyPr>
          <a:lstStyle/>
          <a:p>
            <a:pPr algn="ctr"/>
            <a:r>
              <a:rPr lang="en-US" sz="2400" dirty="0" smtClean="0">
                <a:solidFill>
                  <a:srgbClr val="000000"/>
                </a:solidFill>
                <a:latin typeface="Times New Roman" panose="02020603050405020304" pitchFamily="18" charset="0"/>
                <a:cs typeface="Times New Roman" panose="02020603050405020304" pitchFamily="18" charset="0"/>
              </a:rPr>
              <a:t>The MEHA conference of 2017 will be held here at The Honors College at EMU!</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411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93276"/>
            <a:ext cx="10515600" cy="1325563"/>
          </a:xfrm>
        </p:spPr>
        <p:txBody>
          <a:bodyPr/>
          <a:lstStyle/>
          <a:p>
            <a:pPr algn="ctr"/>
            <a:r>
              <a:rPr lang="en-US" b="1" dirty="0" smtClean="0">
                <a:latin typeface="Corbel" panose="020B0503020204020204" pitchFamily="34" charset="0"/>
              </a:rPr>
              <a:t>Survey Overview</a:t>
            </a:r>
            <a:endParaRPr lang="en-US" b="1" dirty="0">
              <a:latin typeface="Corbel" panose="020B0503020204020204" pitchFamily="34" charset="0"/>
            </a:endParaRPr>
          </a:p>
        </p:txBody>
      </p:sp>
      <p:sp>
        <p:nvSpPr>
          <p:cNvPr id="4" name="Content Placeholder 2"/>
          <p:cNvSpPr txBox="1">
            <a:spLocks/>
          </p:cNvSpPr>
          <p:nvPr/>
        </p:nvSpPr>
        <p:spPr>
          <a:xfrm>
            <a:off x="593123" y="1245844"/>
            <a:ext cx="1077303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prstClr val="black"/>
                </a:solidFill>
                <a:latin typeface="Corbel" panose="020B0503020204020204" pitchFamily="34" charset="0"/>
              </a:rPr>
              <a:t>Conducted Winter/Spring 2015</a:t>
            </a:r>
          </a:p>
          <a:p>
            <a:r>
              <a:rPr lang="en-US" dirty="0" smtClean="0">
                <a:solidFill>
                  <a:prstClr val="black"/>
                </a:solidFill>
                <a:latin typeface="Corbel" panose="020B0503020204020204" pitchFamily="34" charset="0"/>
              </a:rPr>
              <a:t>Measured the extent to which employees are involved and engaged in the organization and the quality of the workplace experience</a:t>
            </a:r>
          </a:p>
          <a:p>
            <a:r>
              <a:rPr lang="en-US" dirty="0" smtClean="0">
                <a:solidFill>
                  <a:prstClr val="black"/>
                </a:solidFill>
                <a:latin typeface="Corbel" panose="020B0503020204020204" pitchFamily="34" charset="0"/>
              </a:rPr>
              <a:t>The survey contained:</a:t>
            </a:r>
          </a:p>
          <a:p>
            <a:pPr lvl="1"/>
            <a:r>
              <a:rPr lang="en-US" dirty="0" smtClean="0">
                <a:solidFill>
                  <a:prstClr val="black"/>
                </a:solidFill>
                <a:latin typeface="Corbel" panose="020B0503020204020204" pitchFamily="34" charset="0"/>
              </a:rPr>
              <a:t>Sixty engagement statements utilizing a five-point agreement scale </a:t>
            </a:r>
          </a:p>
          <a:p>
            <a:pPr lvl="1"/>
            <a:r>
              <a:rPr lang="en-US" dirty="0" smtClean="0">
                <a:solidFill>
                  <a:prstClr val="black"/>
                </a:solidFill>
                <a:latin typeface="Corbel" panose="020B0503020204020204" pitchFamily="34" charset="0"/>
              </a:rPr>
              <a:t>Eighteen benefits satisfaction items</a:t>
            </a:r>
          </a:p>
          <a:p>
            <a:pPr lvl="1"/>
            <a:r>
              <a:rPr lang="en-US" dirty="0">
                <a:solidFill>
                  <a:prstClr val="black"/>
                </a:solidFill>
                <a:latin typeface="Corbel" panose="020B0503020204020204" pitchFamily="34" charset="0"/>
              </a:rPr>
              <a:t>Fifteen demographic questions </a:t>
            </a:r>
            <a:endParaRPr lang="en-US" dirty="0" smtClean="0">
              <a:solidFill>
                <a:prstClr val="black"/>
              </a:solidFill>
              <a:latin typeface="Corbel" panose="020B0503020204020204" pitchFamily="34" charset="0"/>
            </a:endParaRPr>
          </a:p>
          <a:p>
            <a:pPr lvl="1"/>
            <a:r>
              <a:rPr lang="en-US" dirty="0" smtClean="0">
                <a:solidFill>
                  <a:prstClr val="black"/>
                </a:solidFill>
                <a:latin typeface="Corbel" panose="020B0503020204020204" pitchFamily="34" charset="0"/>
              </a:rPr>
              <a:t>Two open-ended questions</a:t>
            </a:r>
          </a:p>
          <a:p>
            <a:pPr lvl="1"/>
            <a:endParaRPr lang="en-US" dirty="0">
              <a:solidFill>
                <a:prstClr val="black"/>
              </a:solidFill>
            </a:endParaRPr>
          </a:p>
        </p:txBody>
      </p:sp>
    </p:spTree>
    <p:extLst>
      <p:ext uri="{BB962C8B-B14F-4D97-AF65-F5344CB8AC3E}">
        <p14:creationId xmlns:p14="http://schemas.microsoft.com/office/powerpoint/2010/main" val="2104387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0"/>
            <a:ext cx="10515600" cy="1325563"/>
          </a:xfrm>
        </p:spPr>
        <p:txBody>
          <a:bodyPr/>
          <a:lstStyle/>
          <a:p>
            <a:pPr algn="ctr"/>
            <a:r>
              <a:rPr lang="en-US" b="1" dirty="0" smtClean="0">
                <a:latin typeface="Corbel" panose="020B0503020204020204" pitchFamily="34" charset="0"/>
              </a:rPr>
              <a:t>Survey Dimensions</a:t>
            </a:r>
            <a:endParaRPr lang="en-US" b="1" dirty="0">
              <a:latin typeface="Corbel" panose="020B0503020204020204" pitchFamily="34" charset="0"/>
            </a:endParaRPr>
          </a:p>
        </p:txBody>
      </p:sp>
      <p:sp>
        <p:nvSpPr>
          <p:cNvPr id="5" name="Content Placeholder 2"/>
          <p:cNvSpPr>
            <a:spLocks noGrp="1"/>
          </p:cNvSpPr>
          <p:nvPr>
            <p:ph idx="1"/>
          </p:nvPr>
        </p:nvSpPr>
        <p:spPr>
          <a:xfrm>
            <a:off x="1422057" y="1233614"/>
            <a:ext cx="4114800" cy="4525963"/>
          </a:xfrm>
        </p:spPr>
        <p:txBody>
          <a:bodyPr>
            <a:normAutofit fontScale="92500" lnSpcReduction="20000"/>
          </a:bodyPr>
          <a:lstStyle/>
          <a:p>
            <a:pPr marL="514350" indent="-514350">
              <a:buFont typeface="+mj-lt"/>
              <a:buAutoNum type="arabicPeriod"/>
            </a:pPr>
            <a:r>
              <a:rPr lang="en-US" dirty="0" smtClean="0">
                <a:latin typeface="Corbel" panose="020B0503020204020204" pitchFamily="34" charset="0"/>
              </a:rPr>
              <a:t>Job Satisfaction</a:t>
            </a:r>
          </a:p>
          <a:p>
            <a:pPr marL="514350" indent="-514350">
              <a:buFont typeface="+mj-lt"/>
              <a:buAutoNum type="arabicPeriod"/>
            </a:pPr>
            <a:r>
              <a:rPr lang="en-US" dirty="0" smtClean="0">
                <a:latin typeface="Corbel" panose="020B0503020204020204" pitchFamily="34" charset="0"/>
              </a:rPr>
              <a:t>Teaching Environment </a:t>
            </a:r>
          </a:p>
          <a:p>
            <a:pPr marL="514350" indent="-514350">
              <a:buFont typeface="+mj-lt"/>
              <a:buAutoNum type="arabicPeriod"/>
            </a:pPr>
            <a:r>
              <a:rPr lang="en-US" dirty="0" smtClean="0">
                <a:latin typeface="Corbel" panose="020B0503020204020204" pitchFamily="34" charset="0"/>
              </a:rPr>
              <a:t>Professional Development</a:t>
            </a:r>
          </a:p>
          <a:p>
            <a:pPr marL="514350" indent="-514350">
              <a:buFont typeface="+mj-lt"/>
              <a:buAutoNum type="arabicPeriod"/>
            </a:pPr>
            <a:r>
              <a:rPr lang="en-US" dirty="0" smtClean="0">
                <a:latin typeface="Corbel" panose="020B0503020204020204" pitchFamily="34" charset="0"/>
              </a:rPr>
              <a:t>Compensation, Benefits &amp; Work/Life Balance</a:t>
            </a:r>
          </a:p>
          <a:p>
            <a:pPr marL="514350" indent="-514350">
              <a:buFont typeface="+mj-lt"/>
              <a:buAutoNum type="arabicPeriod"/>
            </a:pPr>
            <a:r>
              <a:rPr lang="en-US" dirty="0" smtClean="0">
                <a:latin typeface="Corbel" panose="020B0503020204020204" pitchFamily="34" charset="0"/>
              </a:rPr>
              <a:t>Facilities, Workspace &amp; Security</a:t>
            </a:r>
          </a:p>
          <a:p>
            <a:pPr marL="514350" indent="-514350">
              <a:buFont typeface="+mj-lt"/>
              <a:buAutoNum type="arabicPeriod"/>
            </a:pPr>
            <a:r>
              <a:rPr lang="en-US" dirty="0" smtClean="0">
                <a:latin typeface="Corbel" panose="020B0503020204020204" pitchFamily="34" charset="0"/>
              </a:rPr>
              <a:t>Policies, Resources &amp; Efficiency</a:t>
            </a:r>
          </a:p>
          <a:p>
            <a:pPr marL="514350" indent="-514350">
              <a:buFont typeface="+mj-lt"/>
              <a:buAutoNum type="arabicPeriod"/>
            </a:pPr>
            <a:r>
              <a:rPr lang="en-US" dirty="0" smtClean="0">
                <a:latin typeface="Corbel" panose="020B0503020204020204" pitchFamily="34" charset="0"/>
              </a:rPr>
              <a:t>Shared Governance</a:t>
            </a:r>
          </a:p>
          <a:p>
            <a:pPr marL="514350" indent="-514350">
              <a:buFont typeface="+mj-lt"/>
              <a:buAutoNum type="arabicPeriod"/>
            </a:pPr>
            <a:r>
              <a:rPr lang="en-US" dirty="0" smtClean="0">
                <a:latin typeface="Corbel" panose="020B0503020204020204" pitchFamily="34" charset="0"/>
              </a:rPr>
              <a:t>Pride</a:t>
            </a:r>
          </a:p>
        </p:txBody>
      </p:sp>
      <p:sp>
        <p:nvSpPr>
          <p:cNvPr id="6" name="Content Placeholder 2"/>
          <p:cNvSpPr txBox="1">
            <a:spLocks/>
          </p:cNvSpPr>
          <p:nvPr/>
        </p:nvSpPr>
        <p:spPr>
          <a:xfrm>
            <a:off x="6108357" y="1157415"/>
            <a:ext cx="4114800" cy="4678363"/>
          </a:xfrm>
          <a:prstGeom prst="rect">
            <a:avLst/>
          </a:prstGeom>
        </p:spPr>
        <p:txBody>
          <a:bodyPr vert="horz" lIns="91440" tIns="45720" rIns="91440" bIns="45720" rtlCol="0">
            <a:normAutofit/>
          </a:bodyPr>
          <a:lstStyle/>
          <a:p>
            <a:pPr marL="514350" indent="-514350">
              <a:spcBef>
                <a:spcPct val="20000"/>
              </a:spcBef>
              <a:buFont typeface="+mj-lt"/>
              <a:buAutoNum type="arabicPeriod" startAt="9"/>
            </a:pPr>
            <a:r>
              <a:rPr lang="en-US" sz="2700" dirty="0">
                <a:solidFill>
                  <a:prstClr val="black"/>
                </a:solidFill>
                <a:latin typeface="Corbel" panose="020B0503020204020204" pitchFamily="34" charset="0"/>
              </a:rPr>
              <a:t>Supervisor/Department Chairs</a:t>
            </a:r>
          </a:p>
          <a:p>
            <a:pPr marL="514350" indent="-514350">
              <a:spcBef>
                <a:spcPct val="20000"/>
              </a:spcBef>
              <a:buFont typeface="+mj-lt"/>
              <a:buAutoNum type="arabicPeriod" startAt="9"/>
              <a:defRPr/>
            </a:pPr>
            <a:r>
              <a:rPr lang="en-US" sz="2700" dirty="0">
                <a:solidFill>
                  <a:prstClr val="black"/>
                </a:solidFill>
                <a:latin typeface="Corbel" panose="020B0503020204020204" pitchFamily="34" charset="0"/>
              </a:rPr>
              <a:t>Senior Leadership</a:t>
            </a:r>
          </a:p>
          <a:p>
            <a:pPr marL="514350" indent="-514350">
              <a:spcBef>
                <a:spcPct val="20000"/>
              </a:spcBef>
              <a:buFont typeface="+mj-lt"/>
              <a:buAutoNum type="arabicPeriod" startAt="9"/>
              <a:defRPr/>
            </a:pPr>
            <a:r>
              <a:rPr lang="en-US" sz="2700" dirty="0">
                <a:solidFill>
                  <a:prstClr val="black"/>
                </a:solidFill>
                <a:latin typeface="Corbel" panose="020B0503020204020204" pitchFamily="34" charset="0"/>
              </a:rPr>
              <a:t>Faculty, Administration &amp; Staff Relations</a:t>
            </a:r>
          </a:p>
          <a:p>
            <a:pPr marL="514350" indent="-514350">
              <a:spcBef>
                <a:spcPct val="20000"/>
              </a:spcBef>
              <a:buFont typeface="+mj-lt"/>
              <a:buAutoNum type="arabicPeriod" startAt="9"/>
              <a:defRPr/>
            </a:pPr>
            <a:r>
              <a:rPr lang="en-US" sz="2700" dirty="0" smtClean="0">
                <a:solidFill>
                  <a:prstClr val="black"/>
                </a:solidFill>
                <a:latin typeface="Corbel" panose="020B0503020204020204" pitchFamily="34" charset="0"/>
              </a:rPr>
              <a:t>Communication</a:t>
            </a:r>
          </a:p>
          <a:p>
            <a:pPr marL="514350" indent="-514350">
              <a:spcBef>
                <a:spcPct val="20000"/>
              </a:spcBef>
              <a:buFont typeface="+mj-lt"/>
              <a:buAutoNum type="arabicPeriod" startAt="9"/>
              <a:defRPr/>
            </a:pPr>
            <a:r>
              <a:rPr lang="en-US" sz="2700" dirty="0" smtClean="0">
                <a:solidFill>
                  <a:prstClr val="black"/>
                </a:solidFill>
                <a:latin typeface="Corbel" panose="020B0503020204020204" pitchFamily="34" charset="0"/>
              </a:rPr>
              <a:t>Collaboration</a:t>
            </a:r>
          </a:p>
          <a:p>
            <a:pPr marL="514350" indent="-514350">
              <a:spcBef>
                <a:spcPct val="20000"/>
              </a:spcBef>
              <a:buFont typeface="+mj-lt"/>
              <a:buAutoNum type="arabicPeriod" startAt="9"/>
              <a:defRPr/>
            </a:pPr>
            <a:r>
              <a:rPr lang="en-US" sz="2700" dirty="0" smtClean="0">
                <a:solidFill>
                  <a:prstClr val="black"/>
                </a:solidFill>
                <a:latin typeface="Corbel" panose="020B0503020204020204" pitchFamily="34" charset="0"/>
              </a:rPr>
              <a:t>Fairness</a:t>
            </a:r>
          </a:p>
          <a:p>
            <a:pPr marL="514350" indent="-514350">
              <a:spcBef>
                <a:spcPct val="20000"/>
              </a:spcBef>
              <a:buFont typeface="+mj-lt"/>
              <a:buAutoNum type="arabicPeriod" startAt="9"/>
              <a:defRPr/>
            </a:pPr>
            <a:r>
              <a:rPr lang="en-US" sz="2700" dirty="0" smtClean="0">
                <a:solidFill>
                  <a:prstClr val="black"/>
                </a:solidFill>
                <a:latin typeface="Corbel" panose="020B0503020204020204" pitchFamily="34" charset="0"/>
              </a:rPr>
              <a:t>Respect &amp; Appreciation</a:t>
            </a:r>
          </a:p>
        </p:txBody>
      </p:sp>
    </p:spTree>
    <p:extLst>
      <p:ext uri="{BB962C8B-B14F-4D97-AF65-F5344CB8AC3E}">
        <p14:creationId xmlns:p14="http://schemas.microsoft.com/office/powerpoint/2010/main" val="1837296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2754"/>
          </a:xfrm>
        </p:spPr>
        <p:txBody>
          <a:bodyPr>
            <a:normAutofit/>
          </a:bodyPr>
          <a:lstStyle/>
          <a:p>
            <a:pPr algn="ctr"/>
            <a:r>
              <a:rPr lang="en-US" sz="3600" b="1" dirty="0" smtClean="0"/>
              <a:t>From 2013 to 2015: </a:t>
            </a:r>
            <a:r>
              <a:rPr lang="en-US" sz="3600" b="1" dirty="0" smtClean="0">
                <a:solidFill>
                  <a:srgbClr val="00B050"/>
                </a:solidFill>
              </a:rPr>
              <a:t>Dimensions Overview</a:t>
            </a:r>
            <a:endParaRPr lang="en-US" sz="3600" b="1" dirty="0">
              <a:solidFill>
                <a:srgbClr val="FF0000"/>
              </a:solidFill>
            </a:endParaRPr>
          </a:p>
        </p:txBody>
      </p:sp>
      <p:sp>
        <p:nvSpPr>
          <p:cNvPr id="3" name="Content Placeholder 2"/>
          <p:cNvSpPr>
            <a:spLocks noGrp="1"/>
          </p:cNvSpPr>
          <p:nvPr>
            <p:ph idx="1"/>
          </p:nvPr>
        </p:nvSpPr>
        <p:spPr>
          <a:xfrm>
            <a:off x="367393" y="987881"/>
            <a:ext cx="11544300" cy="4776106"/>
          </a:xfrm>
        </p:spPr>
        <p:txBody>
          <a:bodyPr>
            <a:normAutofit lnSpcReduction="10000"/>
          </a:bodyPr>
          <a:lstStyle/>
          <a:p>
            <a:pPr marL="971550" lvl="1" indent="-514350">
              <a:buFont typeface="+mj-lt"/>
              <a:buAutoNum type="arabicPeriod"/>
            </a:pPr>
            <a:r>
              <a:rPr lang="en-US" sz="2000" dirty="0" smtClean="0">
                <a:solidFill>
                  <a:srgbClr val="00B050"/>
                </a:solidFill>
                <a:latin typeface="Corbel" panose="020B0503020204020204" pitchFamily="34" charset="0"/>
              </a:rPr>
              <a:t>Job Satisfaction—from Fair/Moderate (62%) to Good (68%) </a:t>
            </a: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Teaching Environment—unchanged</a:t>
            </a:r>
            <a:endParaRPr lang="en-US" sz="2000" dirty="0">
              <a:solidFill>
                <a:schemeClr val="bg1">
                  <a:lumMod val="65000"/>
                </a:schemeClr>
              </a:solidFill>
              <a:latin typeface="Corbel" panose="020B0503020204020204" pitchFamily="34" charset="0"/>
            </a:endParaRPr>
          </a:p>
          <a:p>
            <a:pPr marL="971550" lvl="1" indent="-514350">
              <a:buFont typeface="+mj-lt"/>
              <a:buAutoNum type="arabicPeriod"/>
            </a:pPr>
            <a:r>
              <a:rPr lang="en-US" sz="2000" dirty="0">
                <a:solidFill>
                  <a:srgbClr val="00B050"/>
                </a:solidFill>
                <a:latin typeface="Corbel" panose="020B0503020204020204" pitchFamily="34" charset="0"/>
              </a:rPr>
              <a:t>Professional </a:t>
            </a:r>
            <a:r>
              <a:rPr lang="en-US" sz="2000" dirty="0" smtClean="0">
                <a:solidFill>
                  <a:srgbClr val="00B050"/>
                </a:solidFill>
                <a:latin typeface="Corbel" panose="020B0503020204020204" pitchFamily="34" charset="0"/>
              </a:rPr>
              <a:t>Development—from Fair/Moderate </a:t>
            </a:r>
            <a:r>
              <a:rPr lang="en-US" sz="2000" dirty="0">
                <a:solidFill>
                  <a:srgbClr val="00B050"/>
                </a:solidFill>
                <a:latin typeface="Corbel" panose="020B0503020204020204" pitchFamily="34" charset="0"/>
              </a:rPr>
              <a:t>(</a:t>
            </a:r>
            <a:r>
              <a:rPr lang="en-US" sz="2000" dirty="0" smtClean="0">
                <a:solidFill>
                  <a:srgbClr val="00B050"/>
                </a:solidFill>
                <a:latin typeface="Corbel" panose="020B0503020204020204" pitchFamily="34" charset="0"/>
              </a:rPr>
              <a:t>64%) </a:t>
            </a:r>
            <a:r>
              <a:rPr lang="en-US" sz="2000" dirty="0">
                <a:solidFill>
                  <a:srgbClr val="00B050"/>
                </a:solidFill>
                <a:latin typeface="Corbel" panose="020B0503020204020204" pitchFamily="34" charset="0"/>
              </a:rPr>
              <a:t>to Good (</a:t>
            </a:r>
            <a:r>
              <a:rPr lang="en-US" sz="2000" dirty="0" smtClean="0">
                <a:solidFill>
                  <a:srgbClr val="00B050"/>
                </a:solidFill>
                <a:latin typeface="Corbel" panose="020B0503020204020204" pitchFamily="34" charset="0"/>
              </a:rPr>
              <a:t>66%)</a:t>
            </a:r>
            <a:endParaRPr lang="en-US" sz="2000" dirty="0">
              <a:solidFill>
                <a:srgbClr val="00B050"/>
              </a:solidFill>
              <a:latin typeface="Corbel" panose="020B0503020204020204" pitchFamily="34" charset="0"/>
            </a:endParaRPr>
          </a:p>
          <a:p>
            <a:pPr marL="971550" lvl="1" indent="-514350">
              <a:buFont typeface="+mj-lt"/>
              <a:buAutoNum type="arabicPeriod"/>
            </a:pPr>
            <a:r>
              <a:rPr lang="en-US" sz="2000" dirty="0">
                <a:solidFill>
                  <a:schemeClr val="bg1">
                    <a:lumMod val="65000"/>
                  </a:schemeClr>
                </a:solidFill>
                <a:latin typeface="Corbel" panose="020B0503020204020204" pitchFamily="34" charset="0"/>
              </a:rPr>
              <a:t>Compensation, Benefits &amp; Work/Life </a:t>
            </a:r>
            <a:r>
              <a:rPr lang="en-US" sz="2000" dirty="0" smtClean="0">
                <a:solidFill>
                  <a:schemeClr val="bg1">
                    <a:lumMod val="65000"/>
                  </a:schemeClr>
                </a:solidFill>
                <a:latin typeface="Corbel" panose="020B0503020204020204" pitchFamily="34" charset="0"/>
              </a:rPr>
              <a:t>Balance—unchanged</a:t>
            </a:r>
            <a:endParaRPr lang="en-US" sz="2000" dirty="0">
              <a:solidFill>
                <a:schemeClr val="bg1">
                  <a:lumMod val="65000"/>
                </a:schemeClr>
              </a:solidFill>
              <a:latin typeface="Corbel" panose="020B0503020204020204" pitchFamily="34" charset="0"/>
            </a:endParaRPr>
          </a:p>
          <a:p>
            <a:pPr marL="971550" lvl="1" indent="-514350">
              <a:buFont typeface="+mj-lt"/>
              <a:buAutoNum type="arabicPeriod"/>
            </a:pPr>
            <a:r>
              <a:rPr lang="en-US" sz="2000" dirty="0">
                <a:solidFill>
                  <a:srgbClr val="00B050"/>
                </a:solidFill>
                <a:latin typeface="Corbel" panose="020B0503020204020204" pitchFamily="34" charset="0"/>
              </a:rPr>
              <a:t>Facilities, Workspace &amp; </a:t>
            </a:r>
            <a:r>
              <a:rPr lang="en-US" sz="2000" dirty="0" smtClean="0">
                <a:solidFill>
                  <a:srgbClr val="00B050"/>
                </a:solidFill>
                <a:latin typeface="Corbel" panose="020B0503020204020204" pitchFamily="34" charset="0"/>
              </a:rPr>
              <a:t>Security—from Fair/Moderate </a:t>
            </a:r>
            <a:r>
              <a:rPr lang="en-US" sz="2000" dirty="0">
                <a:solidFill>
                  <a:srgbClr val="00B050"/>
                </a:solidFill>
                <a:latin typeface="Corbel" panose="020B0503020204020204" pitchFamily="34" charset="0"/>
              </a:rPr>
              <a:t>(</a:t>
            </a:r>
            <a:r>
              <a:rPr lang="en-US" sz="2000" dirty="0" smtClean="0">
                <a:solidFill>
                  <a:srgbClr val="00B050"/>
                </a:solidFill>
                <a:latin typeface="Corbel" panose="020B0503020204020204" pitchFamily="34" charset="0"/>
              </a:rPr>
              <a:t>62%) </a:t>
            </a:r>
            <a:r>
              <a:rPr lang="en-US" sz="2000" dirty="0">
                <a:solidFill>
                  <a:srgbClr val="00B050"/>
                </a:solidFill>
                <a:latin typeface="Corbel" panose="020B0503020204020204" pitchFamily="34" charset="0"/>
              </a:rPr>
              <a:t>to Good (</a:t>
            </a:r>
            <a:r>
              <a:rPr lang="en-US" sz="2000" dirty="0" smtClean="0">
                <a:solidFill>
                  <a:srgbClr val="00B050"/>
                </a:solidFill>
                <a:latin typeface="Corbel" panose="020B0503020204020204" pitchFamily="34" charset="0"/>
              </a:rPr>
              <a:t>65%) </a:t>
            </a:r>
            <a:endParaRPr lang="en-US" sz="2000" dirty="0">
              <a:solidFill>
                <a:srgbClr val="00B050"/>
              </a:solidFill>
              <a:latin typeface="Corbel" panose="020B0503020204020204" pitchFamily="34" charset="0"/>
            </a:endParaRP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Policies, Resources &amp; Efficiency—unchanged </a:t>
            </a: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Shared Governance—unchanged </a:t>
            </a:r>
          </a:p>
          <a:p>
            <a:pPr marL="971550" lvl="1" indent="-514350">
              <a:buFont typeface="+mj-lt"/>
              <a:buAutoNum type="arabicPeriod"/>
            </a:pPr>
            <a:r>
              <a:rPr lang="en-US" sz="2000" dirty="0" smtClean="0">
                <a:solidFill>
                  <a:srgbClr val="00B050"/>
                </a:solidFill>
                <a:latin typeface="Corbel" panose="020B0503020204020204" pitchFamily="34" charset="0"/>
              </a:rPr>
              <a:t>Pride—from Fair/moderate </a:t>
            </a:r>
            <a:r>
              <a:rPr lang="en-US" sz="2000" dirty="0">
                <a:solidFill>
                  <a:srgbClr val="00B050"/>
                </a:solidFill>
                <a:latin typeface="Corbel" panose="020B0503020204020204" pitchFamily="34" charset="0"/>
              </a:rPr>
              <a:t>(</a:t>
            </a:r>
            <a:r>
              <a:rPr lang="en-US" sz="2000" dirty="0" smtClean="0">
                <a:solidFill>
                  <a:srgbClr val="00B050"/>
                </a:solidFill>
                <a:latin typeface="Corbel" panose="020B0503020204020204" pitchFamily="34" charset="0"/>
              </a:rPr>
              <a:t>64%) </a:t>
            </a:r>
            <a:r>
              <a:rPr lang="en-US" sz="2000" dirty="0">
                <a:solidFill>
                  <a:srgbClr val="00B050"/>
                </a:solidFill>
                <a:latin typeface="Corbel" panose="020B0503020204020204" pitchFamily="34" charset="0"/>
              </a:rPr>
              <a:t>to Good (</a:t>
            </a:r>
            <a:r>
              <a:rPr lang="en-US" sz="2000" dirty="0" smtClean="0">
                <a:solidFill>
                  <a:srgbClr val="00B050"/>
                </a:solidFill>
                <a:latin typeface="Corbel" panose="020B0503020204020204" pitchFamily="34" charset="0"/>
              </a:rPr>
              <a:t>65%) </a:t>
            </a:r>
            <a:endParaRPr lang="en-US" sz="2000" dirty="0">
              <a:solidFill>
                <a:srgbClr val="00B050"/>
              </a:solidFill>
              <a:latin typeface="Corbel" panose="020B0503020204020204" pitchFamily="34" charset="0"/>
            </a:endParaRPr>
          </a:p>
          <a:p>
            <a:pPr marL="971550" lvl="1" indent="-514350">
              <a:buFont typeface="+mj-lt"/>
              <a:buAutoNum type="arabicPeriod"/>
            </a:pPr>
            <a:r>
              <a:rPr lang="en-US" sz="2000" dirty="0" smtClean="0">
                <a:solidFill>
                  <a:srgbClr val="00B050"/>
                </a:solidFill>
                <a:latin typeface="Corbel" panose="020B0503020204020204" pitchFamily="34" charset="0"/>
              </a:rPr>
              <a:t>Supervisor/</a:t>
            </a:r>
            <a:r>
              <a:rPr lang="en-US" sz="2000" dirty="0" err="1" smtClean="0">
                <a:solidFill>
                  <a:srgbClr val="00B050"/>
                </a:solidFill>
                <a:latin typeface="Corbel" panose="020B0503020204020204" pitchFamily="34" charset="0"/>
              </a:rPr>
              <a:t>Dept</a:t>
            </a:r>
            <a:r>
              <a:rPr lang="en-US" sz="2000" dirty="0" smtClean="0">
                <a:solidFill>
                  <a:srgbClr val="00B050"/>
                </a:solidFill>
                <a:latin typeface="Corbel" panose="020B0503020204020204" pitchFamily="34" charset="0"/>
              </a:rPr>
              <a:t> Chairs—from Fair/Moderate </a:t>
            </a:r>
            <a:r>
              <a:rPr lang="en-US" sz="2000" dirty="0">
                <a:solidFill>
                  <a:srgbClr val="00B050"/>
                </a:solidFill>
                <a:latin typeface="Corbel" panose="020B0503020204020204" pitchFamily="34" charset="0"/>
              </a:rPr>
              <a:t>(62%) to Good (</a:t>
            </a:r>
            <a:r>
              <a:rPr lang="en-US" sz="2000" dirty="0" smtClean="0">
                <a:solidFill>
                  <a:srgbClr val="00B050"/>
                </a:solidFill>
                <a:latin typeface="Corbel" panose="020B0503020204020204" pitchFamily="34" charset="0"/>
              </a:rPr>
              <a:t>69%) </a:t>
            </a:r>
            <a:endParaRPr lang="en-US" sz="2000" dirty="0">
              <a:solidFill>
                <a:srgbClr val="00B050"/>
              </a:solidFill>
              <a:latin typeface="Corbel" panose="020B0503020204020204" pitchFamily="34" charset="0"/>
            </a:endParaRP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Senior Leadership—unchanged </a:t>
            </a: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Faculty, Administration &amp; Staff Relations—unchanged</a:t>
            </a: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Communication—unchanged</a:t>
            </a: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Collaboration—unchanged</a:t>
            </a:r>
          </a:p>
          <a:p>
            <a:pPr marL="971550" lvl="1" indent="-514350">
              <a:buFont typeface="+mj-lt"/>
              <a:buAutoNum type="arabicPeriod"/>
            </a:pPr>
            <a:r>
              <a:rPr lang="en-US" sz="2000" dirty="0" smtClean="0">
                <a:solidFill>
                  <a:schemeClr val="bg1">
                    <a:lumMod val="65000"/>
                  </a:schemeClr>
                </a:solidFill>
                <a:latin typeface="Corbel" panose="020B0503020204020204" pitchFamily="34" charset="0"/>
              </a:rPr>
              <a:t>Fairness—unchanged</a:t>
            </a:r>
          </a:p>
          <a:p>
            <a:pPr marL="971550" lvl="1" indent="-514350">
              <a:buFont typeface="+mj-lt"/>
              <a:buAutoNum type="arabicPeriod"/>
            </a:pPr>
            <a:r>
              <a:rPr lang="en-US" sz="2000" dirty="0" smtClean="0">
                <a:solidFill>
                  <a:srgbClr val="00B050"/>
                </a:solidFill>
                <a:latin typeface="Corbel" panose="020B0503020204020204" pitchFamily="34" charset="0"/>
              </a:rPr>
              <a:t>Respect &amp; Appreciation—from Warrants Attention (54%) to Fair to Moderate (57%)</a:t>
            </a:r>
          </a:p>
          <a:p>
            <a:pPr marL="971550" lvl="1" indent="-514350">
              <a:buFont typeface="+mj-lt"/>
              <a:buAutoNum type="arabicPeriod"/>
            </a:pPr>
            <a:endParaRPr lang="en-US" sz="2000" dirty="0">
              <a:latin typeface="Corbel" panose="020B0503020204020204" pitchFamily="34" charset="0"/>
            </a:endParaRPr>
          </a:p>
          <a:p>
            <a:pPr marL="971550" lvl="1" indent="-514350">
              <a:buFont typeface="+mj-lt"/>
              <a:buAutoNum type="arabicPeriod"/>
            </a:pPr>
            <a:endParaRPr lang="en-US" sz="2000" dirty="0">
              <a:latin typeface="Corbel" panose="020B0503020204020204" pitchFamily="34" charset="0"/>
            </a:endParaRPr>
          </a:p>
          <a:p>
            <a:pPr lvl="1"/>
            <a:endParaRPr lang="en-US" sz="2000" dirty="0"/>
          </a:p>
        </p:txBody>
      </p:sp>
    </p:spTree>
    <p:extLst>
      <p:ext uri="{BB962C8B-B14F-4D97-AF65-F5344CB8AC3E}">
        <p14:creationId xmlns:p14="http://schemas.microsoft.com/office/powerpoint/2010/main" val="1658293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93276"/>
            <a:ext cx="10515600" cy="1325563"/>
          </a:xfrm>
        </p:spPr>
        <p:txBody>
          <a:bodyPr/>
          <a:lstStyle/>
          <a:p>
            <a:pPr algn="ctr"/>
            <a:r>
              <a:rPr lang="en-US" b="1" dirty="0" smtClean="0">
                <a:latin typeface="Corbel" panose="020B0503020204020204" pitchFamily="34" charset="0"/>
              </a:rPr>
              <a:t>Random Sample Size &amp; Response Rate</a:t>
            </a:r>
            <a:endParaRPr lang="en-US" b="1" dirty="0">
              <a:latin typeface="Corbel" panose="020B0503020204020204" pitchFamily="34" charset="0"/>
            </a:endParaRPr>
          </a:p>
        </p:txBody>
      </p:sp>
      <p:graphicFrame>
        <p:nvGraphicFramePr>
          <p:cNvPr id="5" name="Content Placeholder 3"/>
          <p:cNvGraphicFramePr>
            <a:graphicFrameLocks noGrp="1"/>
          </p:cNvGraphicFramePr>
          <p:nvPr>
            <p:ph idx="1"/>
            <p:extLst/>
          </p:nvPr>
        </p:nvGraphicFramePr>
        <p:xfrm>
          <a:off x="1655804" y="1291281"/>
          <a:ext cx="8625017" cy="4221480"/>
        </p:xfrm>
        <a:graphic>
          <a:graphicData uri="http://schemas.openxmlformats.org/drawingml/2006/table">
            <a:tbl>
              <a:tblPr firstRow="1" bandRow="1">
                <a:tableStyleId>{68D230F3-CF80-4859-8CE7-A43EE81993B5}</a:tableStyleId>
              </a:tblPr>
              <a:tblGrid>
                <a:gridCol w="2553021"/>
                <a:gridCol w="1277575"/>
                <a:gridCol w="1566271"/>
                <a:gridCol w="1530227"/>
                <a:gridCol w="1697923"/>
              </a:tblGrid>
              <a:tr h="370840">
                <a:tc>
                  <a:txBody>
                    <a:bodyPr/>
                    <a:lstStyle/>
                    <a:p>
                      <a:endParaRPr lang="en-US" dirty="0">
                        <a:latin typeface="Corbel" panose="020B0503020204020204" pitchFamily="34" charset="0"/>
                      </a:endParaRPr>
                    </a:p>
                  </a:txBody>
                  <a:tcPr/>
                </a:tc>
                <a:tc>
                  <a:txBody>
                    <a:bodyPr/>
                    <a:lstStyle/>
                    <a:p>
                      <a:pPr algn="ctr"/>
                      <a:r>
                        <a:rPr lang="en-US" sz="1800" dirty="0" smtClean="0"/>
                        <a:t>Total Population (IPEDS)</a:t>
                      </a:r>
                      <a:endParaRPr lang="en-US" sz="1800" dirty="0">
                        <a:latin typeface="Corbel" panose="020B0503020204020204" pitchFamily="34" charset="0"/>
                      </a:endParaRPr>
                    </a:p>
                  </a:txBody>
                  <a:tcPr anchor="ctr"/>
                </a:tc>
                <a:tc>
                  <a:txBody>
                    <a:bodyPr/>
                    <a:lstStyle/>
                    <a:p>
                      <a:pPr algn="ctr"/>
                      <a:r>
                        <a:rPr lang="en-US" sz="1800" dirty="0" smtClean="0"/>
                        <a:t>Survey Sample Size </a:t>
                      </a:r>
                      <a:endParaRPr lang="en-US" sz="1800" dirty="0">
                        <a:latin typeface="Corbel" panose="020B0503020204020204" pitchFamily="34" charset="0"/>
                      </a:endParaRPr>
                    </a:p>
                  </a:txBody>
                  <a:tcPr anchor="ctr"/>
                </a:tc>
                <a:tc>
                  <a:txBody>
                    <a:bodyPr/>
                    <a:lstStyle/>
                    <a:p>
                      <a:pPr algn="ctr"/>
                      <a:r>
                        <a:rPr lang="en-US" sz="1800" dirty="0" smtClean="0"/>
                        <a:t>Respondents</a:t>
                      </a:r>
                      <a:endParaRPr lang="en-US" sz="1800" dirty="0">
                        <a:latin typeface="Corbel" panose="020B0503020204020204" pitchFamily="34" charset="0"/>
                      </a:endParaRPr>
                    </a:p>
                  </a:txBody>
                  <a:tcPr anchor="ctr"/>
                </a:tc>
                <a:tc>
                  <a:txBody>
                    <a:bodyPr/>
                    <a:lstStyle/>
                    <a:p>
                      <a:pPr algn="ctr"/>
                      <a:r>
                        <a:rPr lang="en-US" sz="1800" dirty="0" smtClean="0"/>
                        <a:t>Response Rate</a:t>
                      </a:r>
                      <a:endParaRPr lang="en-US" sz="1800" dirty="0">
                        <a:latin typeface="Corbel" panose="020B0503020204020204" pitchFamily="34" charset="0"/>
                      </a:endParaRPr>
                    </a:p>
                  </a:txBody>
                  <a:tcPr anchor="ctr"/>
                </a:tc>
              </a:tr>
              <a:tr h="370840">
                <a:tc>
                  <a:txBody>
                    <a:bodyPr/>
                    <a:lstStyle/>
                    <a:p>
                      <a:r>
                        <a:rPr lang="en-US" dirty="0" smtClean="0"/>
                        <a:t>Administration* (AP)</a:t>
                      </a:r>
                      <a:endParaRPr lang="en-US" dirty="0">
                        <a:latin typeface="Corbel" panose="020B0503020204020204" pitchFamily="34" charset="0"/>
                      </a:endParaRPr>
                    </a:p>
                  </a:txBody>
                  <a:tcPr/>
                </a:tc>
                <a:tc>
                  <a:txBody>
                    <a:bodyPr/>
                    <a:lstStyle/>
                    <a:p>
                      <a:pPr algn="ctr"/>
                      <a:r>
                        <a:rPr lang="en-US" sz="1800" dirty="0" smtClean="0">
                          <a:latin typeface="Corbel" panose="020B0503020204020204" pitchFamily="34" charset="0"/>
                        </a:rPr>
                        <a:t>180</a:t>
                      </a:r>
                      <a:endParaRPr lang="en-US" sz="1800" dirty="0">
                        <a:latin typeface="Corbel" panose="020B0503020204020204" pitchFamily="34" charset="0"/>
                      </a:endParaRPr>
                    </a:p>
                  </a:txBody>
                  <a:tcPr anchor="ctr"/>
                </a:tc>
                <a:tc>
                  <a:txBody>
                    <a:bodyPr/>
                    <a:lstStyle/>
                    <a:p>
                      <a:pPr algn="ctr"/>
                      <a:r>
                        <a:rPr lang="en-US" sz="1800" dirty="0" smtClean="0"/>
                        <a:t>57</a:t>
                      </a:r>
                      <a:endParaRPr lang="en-US" sz="1800" dirty="0">
                        <a:latin typeface="Corbel" panose="020B0503020204020204" pitchFamily="34" charset="0"/>
                      </a:endParaRPr>
                    </a:p>
                  </a:txBody>
                  <a:tcPr anchor="ctr"/>
                </a:tc>
                <a:tc>
                  <a:txBody>
                    <a:bodyPr/>
                    <a:lstStyle/>
                    <a:p>
                      <a:pPr algn="ctr"/>
                      <a:r>
                        <a:rPr lang="en-US" sz="1800" dirty="0" smtClean="0"/>
                        <a:t>32</a:t>
                      </a:r>
                      <a:endParaRPr lang="en-US" sz="1800" dirty="0">
                        <a:latin typeface="Corbel" panose="020B0503020204020204" pitchFamily="34" charset="0"/>
                      </a:endParaRPr>
                    </a:p>
                  </a:txBody>
                  <a:tcPr anchor="ctr"/>
                </a:tc>
                <a:tc>
                  <a:txBody>
                    <a:bodyPr/>
                    <a:lstStyle/>
                    <a:p>
                      <a:pPr algn="ctr" fontAlgn="b"/>
                      <a:r>
                        <a:rPr lang="en-US" sz="1800" u="none" strike="noStrike" dirty="0" smtClean="0"/>
                        <a:t>56%</a:t>
                      </a:r>
                      <a:endParaRPr lang="en-US" sz="1800" b="0" i="0" u="none" strike="noStrike" dirty="0">
                        <a:solidFill>
                          <a:srgbClr val="000000"/>
                        </a:solidFill>
                        <a:latin typeface="Corbel" panose="020B0503020204020204" pitchFamily="34" charset="0"/>
                      </a:endParaRPr>
                    </a:p>
                  </a:txBody>
                  <a:tcPr marL="9525" marR="9525" marT="9525" marB="0" anchor="ctr"/>
                </a:tc>
              </a:tr>
              <a:tr h="370840">
                <a:tc>
                  <a:txBody>
                    <a:bodyPr/>
                    <a:lstStyle/>
                    <a:p>
                      <a:r>
                        <a:rPr lang="en-US" dirty="0" smtClean="0"/>
                        <a:t>Full-time Instructor (FA</a:t>
                      </a:r>
                      <a:r>
                        <a:rPr lang="en-US" baseline="0" dirty="0" smtClean="0"/>
                        <a:t> &amp;</a:t>
                      </a:r>
                      <a:r>
                        <a:rPr lang="en-US" dirty="0" smtClean="0"/>
                        <a:t> LE)</a:t>
                      </a:r>
                      <a:endParaRPr lang="en-US" dirty="0">
                        <a:latin typeface="Corbel" panose="020B0503020204020204" pitchFamily="34" charset="0"/>
                      </a:endParaRPr>
                    </a:p>
                  </a:txBody>
                  <a:tcPr/>
                </a:tc>
                <a:tc>
                  <a:txBody>
                    <a:bodyPr/>
                    <a:lstStyle/>
                    <a:p>
                      <a:pPr algn="ctr"/>
                      <a:r>
                        <a:rPr lang="en-US" sz="1800" dirty="0" smtClean="0">
                          <a:latin typeface="Corbel" panose="020B0503020204020204" pitchFamily="34" charset="0"/>
                        </a:rPr>
                        <a:t>775</a:t>
                      </a:r>
                      <a:endParaRPr lang="en-US" sz="1800" dirty="0">
                        <a:latin typeface="Corbel" panose="020B0503020204020204" pitchFamily="34" charset="0"/>
                      </a:endParaRPr>
                    </a:p>
                  </a:txBody>
                  <a:tcPr anchor="ctr"/>
                </a:tc>
                <a:tc>
                  <a:txBody>
                    <a:bodyPr/>
                    <a:lstStyle/>
                    <a:p>
                      <a:pPr algn="ctr"/>
                      <a:r>
                        <a:rPr lang="en-US" sz="1800" dirty="0" smtClean="0"/>
                        <a:t>285</a:t>
                      </a:r>
                      <a:endParaRPr lang="en-US" sz="1800" dirty="0">
                        <a:latin typeface="Corbel" panose="020B0503020204020204" pitchFamily="34" charset="0"/>
                      </a:endParaRPr>
                    </a:p>
                  </a:txBody>
                  <a:tcPr anchor="ctr"/>
                </a:tc>
                <a:tc>
                  <a:txBody>
                    <a:bodyPr/>
                    <a:lstStyle/>
                    <a:p>
                      <a:pPr algn="ctr"/>
                      <a:r>
                        <a:rPr lang="en-US" sz="1800" dirty="0" smtClean="0"/>
                        <a:t>82</a:t>
                      </a:r>
                      <a:endParaRPr lang="en-US" sz="1800" dirty="0">
                        <a:latin typeface="Corbel" panose="020B0503020204020204" pitchFamily="34" charset="0"/>
                      </a:endParaRPr>
                    </a:p>
                  </a:txBody>
                  <a:tcPr anchor="ctr"/>
                </a:tc>
                <a:tc>
                  <a:txBody>
                    <a:bodyPr/>
                    <a:lstStyle/>
                    <a:p>
                      <a:pPr algn="ctr" fontAlgn="b"/>
                      <a:r>
                        <a:rPr lang="en-US" sz="1800" u="none" strike="noStrike" dirty="0" smtClean="0"/>
                        <a:t>29%</a:t>
                      </a:r>
                      <a:endParaRPr lang="en-US" sz="1800" b="0" i="0" u="none" strike="noStrike" dirty="0">
                        <a:solidFill>
                          <a:srgbClr val="000000"/>
                        </a:solidFill>
                        <a:latin typeface="Corbel" panose="020B0503020204020204" pitchFamily="34" charset="0"/>
                      </a:endParaRPr>
                    </a:p>
                  </a:txBody>
                  <a:tcPr marL="9525" marR="9525" marT="9525" marB="0" anchor="ctr"/>
                </a:tc>
              </a:tr>
              <a:tr h="370840">
                <a:tc>
                  <a:txBody>
                    <a:bodyPr/>
                    <a:lstStyle/>
                    <a:p>
                      <a:r>
                        <a:rPr lang="en-US" dirty="0" smtClean="0"/>
                        <a:t>Exempt Professional (AC, VF, AP</a:t>
                      </a:r>
                      <a:r>
                        <a:rPr lang="en-US" baseline="0" dirty="0" smtClean="0"/>
                        <a:t> &amp; PE)</a:t>
                      </a:r>
                      <a:endParaRPr lang="en-US" dirty="0">
                        <a:latin typeface="Corbel" panose="020B0503020204020204" pitchFamily="34" charset="0"/>
                      </a:endParaRPr>
                    </a:p>
                  </a:txBody>
                  <a:tcPr/>
                </a:tc>
                <a:tc>
                  <a:txBody>
                    <a:bodyPr/>
                    <a:lstStyle/>
                    <a:p>
                      <a:pPr algn="ctr"/>
                      <a:r>
                        <a:rPr lang="en-US" sz="1800" dirty="0" smtClean="0">
                          <a:latin typeface="Corbel" panose="020B0503020204020204" pitchFamily="34" charset="0"/>
                        </a:rPr>
                        <a:t>364</a:t>
                      </a:r>
                      <a:endParaRPr lang="en-US" sz="1800" dirty="0">
                        <a:latin typeface="Corbel" panose="020B0503020204020204" pitchFamily="34" charset="0"/>
                      </a:endParaRPr>
                    </a:p>
                  </a:txBody>
                  <a:tcPr anchor="ctr"/>
                </a:tc>
                <a:tc>
                  <a:txBody>
                    <a:bodyPr/>
                    <a:lstStyle/>
                    <a:p>
                      <a:pPr algn="ctr"/>
                      <a:r>
                        <a:rPr lang="en-US" sz="1800" dirty="0" smtClean="0"/>
                        <a:t>191</a:t>
                      </a:r>
                      <a:endParaRPr lang="en-US" sz="1800" dirty="0">
                        <a:latin typeface="Corbel" panose="020B0503020204020204" pitchFamily="34" charset="0"/>
                      </a:endParaRPr>
                    </a:p>
                  </a:txBody>
                  <a:tcPr anchor="ctr"/>
                </a:tc>
                <a:tc>
                  <a:txBody>
                    <a:bodyPr/>
                    <a:lstStyle/>
                    <a:p>
                      <a:pPr algn="ctr"/>
                      <a:r>
                        <a:rPr lang="en-US" sz="1800" dirty="0" smtClean="0"/>
                        <a:t>55</a:t>
                      </a:r>
                      <a:endParaRPr lang="en-US" sz="1800" dirty="0">
                        <a:latin typeface="Corbel" panose="020B0503020204020204" pitchFamily="34" charset="0"/>
                      </a:endParaRPr>
                    </a:p>
                  </a:txBody>
                  <a:tcPr anchor="ctr"/>
                </a:tc>
                <a:tc>
                  <a:txBody>
                    <a:bodyPr/>
                    <a:lstStyle/>
                    <a:p>
                      <a:pPr algn="ctr" fontAlgn="b"/>
                      <a:r>
                        <a:rPr lang="en-US" sz="1800" u="none" strike="noStrike" dirty="0" smtClean="0"/>
                        <a:t>29%</a:t>
                      </a:r>
                      <a:endParaRPr lang="en-US" sz="1800" b="0" i="0" u="none" strike="noStrike" dirty="0">
                        <a:solidFill>
                          <a:srgbClr val="000000"/>
                        </a:solidFill>
                        <a:latin typeface="Corbel" panose="020B0503020204020204" pitchFamily="34" charset="0"/>
                      </a:endParaRPr>
                    </a:p>
                  </a:txBody>
                  <a:tcPr marL="9525" marR="9525" marT="9525" marB="0" anchor="ctr"/>
                </a:tc>
              </a:tr>
              <a:tr h="370840">
                <a:tc>
                  <a:txBody>
                    <a:bodyPr/>
                    <a:lstStyle/>
                    <a:p>
                      <a:r>
                        <a:rPr lang="en-US" dirty="0" smtClean="0"/>
                        <a:t>Non-exempt</a:t>
                      </a:r>
                      <a:r>
                        <a:rPr lang="en-US" baseline="0" dirty="0" smtClean="0"/>
                        <a:t> Staff </a:t>
                      </a:r>
                    </a:p>
                    <a:p>
                      <a:r>
                        <a:rPr lang="en-US" baseline="0" dirty="0" smtClean="0"/>
                        <a:t>(AH, PT, CS, CA, FM, CP, &amp; PS)</a:t>
                      </a:r>
                      <a:endParaRPr lang="en-US" dirty="0">
                        <a:latin typeface="Corbel" panose="020B0503020204020204" pitchFamily="34" charset="0"/>
                      </a:endParaRPr>
                    </a:p>
                  </a:txBody>
                  <a:tcPr/>
                </a:tc>
                <a:tc>
                  <a:txBody>
                    <a:bodyPr/>
                    <a:lstStyle/>
                    <a:p>
                      <a:pPr algn="ctr"/>
                      <a:r>
                        <a:rPr lang="en-US" sz="1800" dirty="0" smtClean="0"/>
                        <a:t> 625</a:t>
                      </a:r>
                      <a:endParaRPr lang="en-US" sz="1800" dirty="0">
                        <a:latin typeface="Corbel" panose="020B0503020204020204" pitchFamily="34" charset="0"/>
                      </a:endParaRPr>
                    </a:p>
                  </a:txBody>
                  <a:tcPr anchor="ctr"/>
                </a:tc>
                <a:tc>
                  <a:txBody>
                    <a:bodyPr/>
                    <a:lstStyle/>
                    <a:p>
                      <a:pPr algn="ctr"/>
                      <a:r>
                        <a:rPr lang="en-US" sz="1800" dirty="0" smtClean="0"/>
                        <a:t>67</a:t>
                      </a:r>
                      <a:endParaRPr lang="en-US" sz="1800" dirty="0">
                        <a:latin typeface="Corbel" panose="020B0503020204020204" pitchFamily="34" charset="0"/>
                      </a:endParaRPr>
                    </a:p>
                  </a:txBody>
                  <a:tcPr anchor="ctr"/>
                </a:tc>
                <a:tc>
                  <a:txBody>
                    <a:bodyPr/>
                    <a:lstStyle/>
                    <a:p>
                      <a:pPr algn="ctr"/>
                      <a:r>
                        <a:rPr lang="en-US" sz="1800" dirty="0" smtClean="0"/>
                        <a:t>12</a:t>
                      </a:r>
                      <a:endParaRPr lang="en-US" sz="1800" dirty="0">
                        <a:latin typeface="Corbel" panose="020B0503020204020204" pitchFamily="34" charset="0"/>
                      </a:endParaRPr>
                    </a:p>
                  </a:txBody>
                  <a:tcPr anchor="ctr"/>
                </a:tc>
                <a:tc>
                  <a:txBody>
                    <a:bodyPr/>
                    <a:lstStyle/>
                    <a:p>
                      <a:pPr algn="ctr" fontAlgn="b"/>
                      <a:r>
                        <a:rPr lang="en-US" sz="1800" u="none" strike="noStrike" dirty="0" smtClean="0"/>
                        <a:t>18%</a:t>
                      </a:r>
                      <a:endParaRPr lang="en-US" sz="1800" b="0" i="0" u="none" strike="noStrike" dirty="0">
                        <a:solidFill>
                          <a:srgbClr val="000000"/>
                        </a:solidFill>
                        <a:latin typeface="Corbel" panose="020B0503020204020204" pitchFamily="34" charset="0"/>
                      </a:endParaRPr>
                    </a:p>
                  </a:txBody>
                  <a:tcPr marL="9525" marR="9525" marT="9525" marB="0" anchor="ctr"/>
                </a:tc>
              </a:tr>
              <a:tr h="370840">
                <a:tc>
                  <a:txBody>
                    <a:bodyPr/>
                    <a:lstStyle/>
                    <a:p>
                      <a:endParaRPr lang="en-US" dirty="0">
                        <a:latin typeface="Corbel" panose="020B0503020204020204" pitchFamily="34" charset="0"/>
                      </a:endParaRPr>
                    </a:p>
                  </a:txBody>
                  <a:tcPr/>
                </a:tc>
                <a:tc>
                  <a:txBody>
                    <a:bodyPr/>
                    <a:lstStyle/>
                    <a:p>
                      <a:pPr algn="ctr"/>
                      <a:endParaRPr lang="en-US" sz="1800" dirty="0">
                        <a:latin typeface="Corbel" panose="020B0503020204020204" pitchFamily="34" charset="0"/>
                      </a:endParaRPr>
                    </a:p>
                  </a:txBody>
                  <a:tcPr anchor="ctr"/>
                </a:tc>
                <a:tc>
                  <a:txBody>
                    <a:bodyPr/>
                    <a:lstStyle/>
                    <a:p>
                      <a:pPr algn="ctr"/>
                      <a:endParaRPr lang="en-US" sz="1800" dirty="0">
                        <a:latin typeface="Corbel" panose="020B0503020204020204" pitchFamily="34" charset="0"/>
                      </a:endParaRPr>
                    </a:p>
                  </a:txBody>
                  <a:tcPr anchor="ctr"/>
                </a:tc>
                <a:tc>
                  <a:txBody>
                    <a:bodyPr/>
                    <a:lstStyle/>
                    <a:p>
                      <a:pPr algn="ctr"/>
                      <a:endParaRPr lang="en-US" sz="1800" dirty="0">
                        <a:latin typeface="Corbel" panose="020B0503020204020204" pitchFamily="34" charset="0"/>
                      </a:endParaRPr>
                    </a:p>
                  </a:txBody>
                  <a:tcPr anchor="ctr"/>
                </a:tc>
                <a:tc>
                  <a:txBody>
                    <a:bodyPr/>
                    <a:lstStyle/>
                    <a:p>
                      <a:pPr algn="ctr"/>
                      <a:endParaRPr lang="en-US" sz="1800" dirty="0">
                        <a:latin typeface="Corbel" panose="020B0503020204020204" pitchFamily="34" charset="0"/>
                      </a:endParaRPr>
                    </a:p>
                  </a:txBody>
                  <a:tcPr anchor="ctr"/>
                </a:tc>
              </a:tr>
              <a:tr h="370840">
                <a:tc>
                  <a:txBody>
                    <a:bodyPr/>
                    <a:lstStyle/>
                    <a:p>
                      <a:r>
                        <a:rPr lang="en-US" dirty="0" smtClean="0"/>
                        <a:t>Total </a:t>
                      </a:r>
                      <a:endParaRPr lang="en-US" dirty="0">
                        <a:latin typeface="Corbel" panose="020B0503020204020204" pitchFamily="34" charset="0"/>
                      </a:endParaRPr>
                    </a:p>
                  </a:txBody>
                  <a:tcPr/>
                </a:tc>
                <a:tc>
                  <a:txBody>
                    <a:bodyPr/>
                    <a:lstStyle/>
                    <a:p>
                      <a:pPr algn="ctr"/>
                      <a:r>
                        <a:rPr lang="en-US" sz="1800" dirty="0" smtClean="0">
                          <a:latin typeface="Corbel" panose="020B0503020204020204" pitchFamily="34" charset="0"/>
                        </a:rPr>
                        <a:t>1944</a:t>
                      </a:r>
                      <a:endParaRPr lang="en-US" sz="1800" dirty="0">
                        <a:latin typeface="Corbel" panose="020B0503020204020204" pitchFamily="34" charset="0"/>
                      </a:endParaRPr>
                    </a:p>
                  </a:txBody>
                  <a:tcPr anchor="ctr"/>
                </a:tc>
                <a:tc>
                  <a:txBody>
                    <a:bodyPr/>
                    <a:lstStyle/>
                    <a:p>
                      <a:pPr algn="ctr"/>
                      <a:r>
                        <a:rPr lang="en-US" sz="1800" dirty="0" smtClean="0"/>
                        <a:t>600</a:t>
                      </a:r>
                      <a:endParaRPr lang="en-US" sz="1800" dirty="0">
                        <a:latin typeface="Corbel" panose="020B0503020204020204" pitchFamily="34" charset="0"/>
                      </a:endParaRPr>
                    </a:p>
                  </a:txBody>
                  <a:tcPr anchor="ctr"/>
                </a:tc>
                <a:tc>
                  <a:txBody>
                    <a:bodyPr/>
                    <a:lstStyle/>
                    <a:p>
                      <a:pPr algn="ctr"/>
                      <a:r>
                        <a:rPr lang="en-US" sz="1800" dirty="0" smtClean="0"/>
                        <a:t>171</a:t>
                      </a:r>
                      <a:endParaRPr lang="en-US" sz="1800" dirty="0">
                        <a:latin typeface="Corbel" panose="020B0503020204020204" pitchFamily="34" charset="0"/>
                      </a:endParaRPr>
                    </a:p>
                  </a:txBody>
                  <a:tcPr anchor="ctr"/>
                </a:tc>
                <a:tc>
                  <a:txBody>
                    <a:bodyPr/>
                    <a:lstStyle/>
                    <a:p>
                      <a:pPr algn="ctr"/>
                      <a:r>
                        <a:rPr lang="en-US" sz="1800" dirty="0" smtClean="0"/>
                        <a:t>33%</a:t>
                      </a:r>
                      <a:endParaRPr lang="en-US" sz="1800" dirty="0">
                        <a:latin typeface="Corbel" panose="020B0503020204020204" pitchFamily="34" charset="0"/>
                      </a:endParaRPr>
                    </a:p>
                  </a:txBody>
                  <a:tcPr anchor="ctr"/>
                </a:tc>
              </a:tr>
            </a:tbl>
          </a:graphicData>
        </a:graphic>
      </p:graphicFrame>
      <p:sp>
        <p:nvSpPr>
          <p:cNvPr id="3" name="Footer Placeholder 2"/>
          <p:cNvSpPr>
            <a:spLocks noGrp="1"/>
          </p:cNvSpPr>
          <p:nvPr>
            <p:ph type="ftr" sz="quarter" idx="11"/>
          </p:nvPr>
        </p:nvSpPr>
        <p:spPr>
          <a:xfrm>
            <a:off x="1655804" y="5807732"/>
            <a:ext cx="9450346" cy="939979"/>
          </a:xfrm>
        </p:spPr>
        <p:txBody>
          <a:bodyPr/>
          <a:lstStyle/>
          <a:p>
            <a:pPr algn="l"/>
            <a:endParaRPr lang="en-US" sz="1000" dirty="0" smtClean="0">
              <a:solidFill>
                <a:prstClr val="black"/>
              </a:solidFill>
            </a:endParaRPr>
          </a:p>
          <a:p>
            <a:pPr algn="l"/>
            <a:r>
              <a:rPr lang="en-US" sz="1000" dirty="0" smtClean="0">
                <a:solidFill>
                  <a:prstClr val="black"/>
                </a:solidFill>
              </a:rPr>
              <a:t>AC =</a:t>
            </a:r>
            <a:r>
              <a:rPr lang="en-US" dirty="0" smtClean="0">
                <a:solidFill>
                  <a:prstClr val="black"/>
                </a:solidFill>
              </a:rPr>
              <a:t> </a:t>
            </a:r>
            <a:r>
              <a:rPr lang="en-US" sz="1000" dirty="0" smtClean="0">
                <a:solidFill>
                  <a:prstClr val="black"/>
                </a:solidFill>
              </a:rPr>
              <a:t>Athletic Coach</a:t>
            </a:r>
          </a:p>
          <a:p>
            <a:pPr algn="l"/>
            <a:r>
              <a:rPr lang="en-US" sz="1000" dirty="0" smtClean="0">
                <a:solidFill>
                  <a:prstClr val="black"/>
                </a:solidFill>
              </a:rPr>
              <a:t>AH = Administrative Hourly</a:t>
            </a:r>
          </a:p>
          <a:p>
            <a:pPr algn="l"/>
            <a:r>
              <a:rPr lang="en-US" sz="1000" dirty="0" smtClean="0">
                <a:solidFill>
                  <a:prstClr val="black"/>
                </a:solidFill>
              </a:rPr>
              <a:t>AP = Administrative Professional</a:t>
            </a:r>
          </a:p>
          <a:p>
            <a:pPr algn="l"/>
            <a:r>
              <a:rPr lang="en-US" sz="1000" dirty="0" smtClean="0">
                <a:solidFill>
                  <a:prstClr val="black"/>
                </a:solidFill>
              </a:rPr>
              <a:t>CA = Confidential Assistant</a:t>
            </a:r>
          </a:p>
        </p:txBody>
      </p:sp>
      <p:sp>
        <p:nvSpPr>
          <p:cNvPr id="6" name="Footer Placeholder 2"/>
          <p:cNvSpPr txBox="1">
            <a:spLocks/>
          </p:cNvSpPr>
          <p:nvPr/>
        </p:nvSpPr>
        <p:spPr>
          <a:xfrm>
            <a:off x="7015018" y="5879135"/>
            <a:ext cx="1916545" cy="93997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prstClr val="black"/>
                </a:solidFill>
              </a:rPr>
              <a:t>PS  = Police Sergeant</a:t>
            </a:r>
          </a:p>
          <a:p>
            <a:pPr algn="l"/>
            <a:r>
              <a:rPr lang="en-US" sz="1000" dirty="0" smtClean="0">
                <a:solidFill>
                  <a:prstClr val="black"/>
                </a:solidFill>
              </a:rPr>
              <a:t>PT = Professional Technical</a:t>
            </a:r>
          </a:p>
          <a:p>
            <a:pPr algn="l"/>
            <a:r>
              <a:rPr lang="en-US" sz="1000" dirty="0" smtClean="0">
                <a:solidFill>
                  <a:prstClr val="black"/>
                </a:solidFill>
              </a:rPr>
              <a:t>PE = Professional Exempt</a:t>
            </a:r>
          </a:p>
          <a:p>
            <a:pPr algn="l"/>
            <a:r>
              <a:rPr lang="en-US" sz="1000" dirty="0" smtClean="0">
                <a:solidFill>
                  <a:prstClr val="black"/>
                </a:solidFill>
              </a:rPr>
              <a:t>VF = Visiting Faculty</a:t>
            </a:r>
            <a:endParaRPr lang="en-US" sz="1000" dirty="0">
              <a:solidFill>
                <a:prstClr val="black"/>
              </a:solidFill>
            </a:endParaRPr>
          </a:p>
        </p:txBody>
      </p:sp>
      <p:sp>
        <p:nvSpPr>
          <p:cNvPr id="7" name="Footer Placeholder 2"/>
          <p:cNvSpPr txBox="1">
            <a:spLocks/>
          </p:cNvSpPr>
          <p:nvPr/>
        </p:nvSpPr>
        <p:spPr>
          <a:xfrm>
            <a:off x="4529746" y="5807732"/>
            <a:ext cx="1928091" cy="113737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prstClr val="black"/>
                </a:solidFill>
              </a:rPr>
              <a:t>CP = Campus Police</a:t>
            </a:r>
          </a:p>
          <a:p>
            <a:pPr algn="l"/>
            <a:r>
              <a:rPr lang="en-US" sz="1000" dirty="0" smtClean="0">
                <a:solidFill>
                  <a:prstClr val="black"/>
                </a:solidFill>
              </a:rPr>
              <a:t>CS = Clerical/Secretarial</a:t>
            </a:r>
          </a:p>
          <a:p>
            <a:pPr algn="l"/>
            <a:r>
              <a:rPr lang="en-US" sz="1000" dirty="0" smtClean="0">
                <a:solidFill>
                  <a:prstClr val="black"/>
                </a:solidFill>
              </a:rPr>
              <a:t>FA = Faculty</a:t>
            </a:r>
          </a:p>
          <a:p>
            <a:pPr algn="l"/>
            <a:r>
              <a:rPr lang="en-US" sz="1000" dirty="0" smtClean="0">
                <a:solidFill>
                  <a:prstClr val="black"/>
                </a:solidFill>
              </a:rPr>
              <a:t>FM = Food Services Maintenance</a:t>
            </a:r>
          </a:p>
          <a:p>
            <a:pPr algn="l"/>
            <a:r>
              <a:rPr lang="en-US" sz="1000" dirty="0" smtClean="0">
                <a:solidFill>
                  <a:prstClr val="black"/>
                </a:solidFill>
              </a:rPr>
              <a:t>LE = Full-time Lecturer</a:t>
            </a:r>
            <a:endParaRPr lang="en-US" sz="1000" dirty="0">
              <a:solidFill>
                <a:prstClr val="black"/>
              </a:solidFill>
            </a:endParaRPr>
          </a:p>
        </p:txBody>
      </p:sp>
      <p:sp>
        <p:nvSpPr>
          <p:cNvPr id="8" name="TextBox 7"/>
          <p:cNvSpPr txBox="1"/>
          <p:nvPr/>
        </p:nvSpPr>
        <p:spPr>
          <a:xfrm>
            <a:off x="1549395" y="5526017"/>
            <a:ext cx="5333999" cy="246221"/>
          </a:xfrm>
          <a:prstGeom prst="rect">
            <a:avLst/>
          </a:prstGeom>
          <a:noFill/>
        </p:spPr>
        <p:txBody>
          <a:bodyPr wrap="square" rtlCol="0">
            <a:spAutoFit/>
          </a:bodyPr>
          <a:lstStyle/>
          <a:p>
            <a:r>
              <a:rPr lang="en-US" sz="1000" dirty="0" smtClean="0">
                <a:solidFill>
                  <a:prstClr val="black"/>
                </a:solidFill>
              </a:rPr>
              <a:t>* Represents Supervisory Through Upper Management Staff</a:t>
            </a:r>
            <a:endParaRPr lang="en-US" sz="1000" dirty="0">
              <a:solidFill>
                <a:prstClr val="black"/>
              </a:solidFill>
            </a:endParaRPr>
          </a:p>
        </p:txBody>
      </p:sp>
    </p:spTree>
    <p:extLst>
      <p:ext uri="{BB962C8B-B14F-4D97-AF65-F5344CB8AC3E}">
        <p14:creationId xmlns:p14="http://schemas.microsoft.com/office/powerpoint/2010/main" val="3544339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135924"/>
            <a:ext cx="10515600" cy="1325563"/>
          </a:xfrm>
        </p:spPr>
        <p:txBody>
          <a:bodyPr/>
          <a:lstStyle/>
          <a:p>
            <a:pPr algn="ctr"/>
            <a:r>
              <a:rPr lang="en-US" b="1" dirty="0" smtClean="0">
                <a:latin typeface="Corbel" panose="020B0503020204020204" pitchFamily="34" charset="0"/>
              </a:rPr>
              <a:t>Highest Performing Dimensions</a:t>
            </a:r>
            <a:endParaRPr lang="en-US" b="1" dirty="0">
              <a:latin typeface="Corbel" panose="020B0503020204020204" pitchFamily="34" charset="0"/>
            </a:endParaRPr>
          </a:p>
        </p:txBody>
      </p:sp>
      <p:sp>
        <p:nvSpPr>
          <p:cNvPr id="4" name="Content Placeholder 2"/>
          <p:cNvSpPr txBox="1">
            <a:spLocks/>
          </p:cNvSpPr>
          <p:nvPr/>
        </p:nvSpPr>
        <p:spPr>
          <a:xfrm>
            <a:off x="568408" y="986352"/>
            <a:ext cx="11318791" cy="47124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70AD47">
                    <a:lumMod val="50000"/>
                  </a:srgbClr>
                </a:solidFill>
                <a:latin typeface="Corbel" panose="020B0503020204020204" pitchFamily="34" charset="0"/>
              </a:rPr>
              <a:t>Compensation, Benefits &amp; Work/Life Balance </a:t>
            </a:r>
            <a:r>
              <a:rPr lang="en-US" sz="3200" dirty="0" smtClean="0">
                <a:solidFill>
                  <a:srgbClr val="70AD47">
                    <a:lumMod val="50000"/>
                  </a:srgbClr>
                </a:solidFill>
                <a:latin typeface="Corbel" panose="020B0503020204020204" pitchFamily="34" charset="0"/>
              </a:rPr>
              <a:t>(74%)</a:t>
            </a:r>
            <a:endParaRPr lang="en-US" sz="3200" dirty="0">
              <a:solidFill>
                <a:srgbClr val="70AD47">
                  <a:lumMod val="50000"/>
                </a:srgbClr>
              </a:solidFill>
              <a:latin typeface="Corbel" panose="020B0503020204020204" pitchFamily="34" charset="0"/>
            </a:endParaRPr>
          </a:p>
          <a:p>
            <a:pPr lvl="1"/>
            <a:r>
              <a:rPr lang="en-US" sz="2900" dirty="0">
                <a:solidFill>
                  <a:prstClr val="black"/>
                </a:solidFill>
                <a:latin typeface="Corbel" panose="020B0503020204020204" pitchFamily="34" charset="0"/>
              </a:rPr>
              <a:t>I am paid fairly for my work.</a:t>
            </a:r>
          </a:p>
          <a:p>
            <a:pPr lvl="1"/>
            <a:r>
              <a:rPr lang="en-US" sz="2900" dirty="0">
                <a:solidFill>
                  <a:prstClr val="black"/>
                </a:solidFill>
                <a:latin typeface="Corbel" panose="020B0503020204020204" pitchFamily="34" charset="0"/>
              </a:rPr>
              <a:t>This institution’s benefits meet my needs.</a:t>
            </a:r>
          </a:p>
          <a:p>
            <a:pPr lvl="1"/>
            <a:r>
              <a:rPr lang="en-US" sz="2900" dirty="0">
                <a:solidFill>
                  <a:prstClr val="black"/>
                </a:solidFill>
                <a:latin typeface="Corbel" panose="020B0503020204020204" pitchFamily="34" charset="0"/>
              </a:rPr>
              <a:t>My supervisor/department chair supports my efforts to balance my work and personal life.</a:t>
            </a:r>
          </a:p>
          <a:p>
            <a:pPr lvl="1"/>
            <a:r>
              <a:rPr lang="en-US" sz="2900" dirty="0">
                <a:solidFill>
                  <a:prstClr val="black"/>
                </a:solidFill>
                <a:latin typeface="Corbel" panose="020B0503020204020204" pitchFamily="34" charset="0"/>
              </a:rPr>
              <a:t>This institution’s policies and practices give me the flexibility to manage my work and personal life.</a:t>
            </a:r>
          </a:p>
          <a:p>
            <a:r>
              <a:rPr lang="en-US" sz="3200" dirty="0" smtClean="0">
                <a:solidFill>
                  <a:srgbClr val="70AD47">
                    <a:lumMod val="50000"/>
                  </a:srgbClr>
                </a:solidFill>
                <a:latin typeface="Corbel" panose="020B0503020204020204" pitchFamily="34" charset="0"/>
              </a:rPr>
              <a:t>Supervisor/Department Chairs (69%)</a:t>
            </a:r>
            <a:endParaRPr lang="en-US" sz="3200" dirty="0">
              <a:solidFill>
                <a:srgbClr val="70AD47">
                  <a:lumMod val="50000"/>
                </a:srgbClr>
              </a:solidFill>
              <a:latin typeface="Corbel" panose="020B0503020204020204" pitchFamily="34" charset="0"/>
            </a:endParaRPr>
          </a:p>
          <a:p>
            <a:pPr lvl="1"/>
            <a:r>
              <a:rPr lang="en-US" sz="2900" dirty="0" smtClean="0">
                <a:solidFill>
                  <a:prstClr val="black"/>
                </a:solidFill>
                <a:latin typeface="Corbel" panose="020B0503020204020204" pitchFamily="34" charset="0"/>
              </a:rPr>
              <a:t>My supervisor/department chair makes his/her expectations clear.</a:t>
            </a:r>
            <a:endParaRPr lang="en-US" sz="2900" dirty="0">
              <a:solidFill>
                <a:prstClr val="black"/>
              </a:solidFill>
              <a:latin typeface="Corbel" panose="020B0503020204020204" pitchFamily="34" charset="0"/>
            </a:endParaRPr>
          </a:p>
          <a:p>
            <a:pPr lvl="1"/>
            <a:r>
              <a:rPr lang="en-US" sz="2900" dirty="0" smtClean="0">
                <a:solidFill>
                  <a:prstClr val="black"/>
                </a:solidFill>
                <a:latin typeface="Corbel" panose="020B0503020204020204" pitchFamily="34" charset="0"/>
              </a:rPr>
              <a:t>I receive feedback from my supervisor/department chair that helps me.</a:t>
            </a:r>
          </a:p>
          <a:p>
            <a:pPr lvl="1"/>
            <a:r>
              <a:rPr lang="en-US" sz="2900" dirty="0" smtClean="0">
                <a:solidFill>
                  <a:prstClr val="black"/>
                </a:solidFill>
                <a:latin typeface="Corbel" panose="020B0503020204020204" pitchFamily="34" charset="0"/>
              </a:rPr>
              <a:t>I believe what I am told by my supervisor/department chair.</a:t>
            </a:r>
          </a:p>
          <a:p>
            <a:pPr lvl="1"/>
            <a:r>
              <a:rPr lang="en-US" sz="2900" dirty="0">
                <a:solidFill>
                  <a:prstClr val="black"/>
                </a:solidFill>
                <a:latin typeface="Corbel" panose="020B0503020204020204" pitchFamily="34" charset="0"/>
              </a:rPr>
              <a:t>My supervisor/department </a:t>
            </a:r>
            <a:r>
              <a:rPr lang="en-US" sz="2900" dirty="0" smtClean="0">
                <a:solidFill>
                  <a:prstClr val="black"/>
                </a:solidFill>
                <a:latin typeface="Corbel" panose="020B0503020204020204" pitchFamily="34" charset="0"/>
              </a:rPr>
              <a:t>chair regularly models this institution’s values.</a:t>
            </a:r>
          </a:p>
          <a:p>
            <a:pPr lvl="1"/>
            <a:r>
              <a:rPr lang="en-US" sz="2900" dirty="0">
                <a:solidFill>
                  <a:prstClr val="black"/>
                </a:solidFill>
                <a:latin typeface="Corbel" panose="020B0503020204020204" pitchFamily="34" charset="0"/>
              </a:rPr>
              <a:t>My supervisor/department </a:t>
            </a:r>
            <a:r>
              <a:rPr lang="en-US" sz="2900" dirty="0" smtClean="0">
                <a:solidFill>
                  <a:prstClr val="black"/>
                </a:solidFill>
                <a:latin typeface="Corbel" panose="020B0503020204020204" pitchFamily="34" charset="0"/>
              </a:rPr>
              <a:t>chair is consistent and fair.</a:t>
            </a:r>
          </a:p>
          <a:p>
            <a:pPr lvl="1"/>
            <a:r>
              <a:rPr lang="en-US" sz="2900" dirty="0">
                <a:solidFill>
                  <a:prstClr val="black"/>
                </a:solidFill>
                <a:latin typeface="Corbel" panose="020B0503020204020204" pitchFamily="34" charset="0"/>
              </a:rPr>
              <a:t>My supervisor/department </a:t>
            </a:r>
            <a:r>
              <a:rPr lang="en-US" sz="2900" dirty="0" smtClean="0">
                <a:solidFill>
                  <a:prstClr val="black"/>
                </a:solidFill>
                <a:latin typeface="Corbel" panose="020B0503020204020204" pitchFamily="34" charset="0"/>
              </a:rPr>
              <a:t>chair actively solicits my suggestions and ideas.</a:t>
            </a:r>
          </a:p>
          <a:p>
            <a:pPr lvl="1"/>
            <a:r>
              <a:rPr lang="en-US" sz="2900" dirty="0" smtClean="0">
                <a:solidFill>
                  <a:prstClr val="black"/>
                </a:solidFill>
                <a:latin typeface="Corbel" panose="020B0503020204020204" pitchFamily="34" charset="0"/>
              </a:rPr>
              <a:t>I have a good relationship with my supervisor/department chair.</a:t>
            </a:r>
            <a:endParaRPr lang="en-US" sz="2900" dirty="0">
              <a:solidFill>
                <a:prstClr val="black"/>
              </a:solidFill>
              <a:latin typeface="Corbel" panose="020B0503020204020204" pitchFamily="34" charset="0"/>
            </a:endParaRPr>
          </a:p>
          <a:p>
            <a:r>
              <a:rPr lang="en-US" sz="3200" dirty="0" smtClean="0">
                <a:solidFill>
                  <a:srgbClr val="70AD47">
                    <a:lumMod val="50000"/>
                  </a:srgbClr>
                </a:solidFill>
                <a:latin typeface="Corbel" panose="020B0503020204020204" pitchFamily="34" charset="0"/>
              </a:rPr>
              <a:t>Job Satisfaction &amp; Support (68%)</a:t>
            </a:r>
            <a:endParaRPr lang="en-US" sz="3200" dirty="0">
              <a:solidFill>
                <a:srgbClr val="70AD47">
                  <a:lumMod val="50000"/>
                </a:srgbClr>
              </a:solidFill>
              <a:latin typeface="Corbel" panose="020B0503020204020204" pitchFamily="34" charset="0"/>
            </a:endParaRPr>
          </a:p>
          <a:p>
            <a:pPr lvl="1"/>
            <a:r>
              <a:rPr lang="en-US" sz="3200" dirty="0" smtClean="0">
                <a:solidFill>
                  <a:prstClr val="black"/>
                </a:solidFill>
                <a:latin typeface="Corbel" panose="020B0503020204020204" pitchFamily="34" charset="0"/>
              </a:rPr>
              <a:t>My job makes good use of my skills and abilities.</a:t>
            </a:r>
            <a:endParaRPr lang="en-US" sz="3200" dirty="0">
              <a:solidFill>
                <a:prstClr val="black"/>
              </a:solidFill>
              <a:latin typeface="Corbel" panose="020B0503020204020204" pitchFamily="34" charset="0"/>
            </a:endParaRPr>
          </a:p>
          <a:p>
            <a:pPr lvl="1"/>
            <a:r>
              <a:rPr lang="en-US" sz="3200" dirty="0" smtClean="0">
                <a:solidFill>
                  <a:prstClr val="black"/>
                </a:solidFill>
                <a:latin typeface="Corbel" panose="020B0503020204020204" pitchFamily="34" charset="0"/>
              </a:rPr>
              <a:t>I am given the responsibility and freedom to do my job.</a:t>
            </a:r>
            <a:endParaRPr lang="en-US" sz="3200" dirty="0">
              <a:solidFill>
                <a:prstClr val="black"/>
              </a:solidFill>
              <a:latin typeface="Corbel" panose="020B0503020204020204" pitchFamily="34" charset="0"/>
            </a:endParaRPr>
          </a:p>
          <a:p>
            <a:pPr lvl="1"/>
            <a:r>
              <a:rPr lang="en-US" sz="3200" dirty="0" smtClean="0">
                <a:solidFill>
                  <a:prstClr val="black"/>
                </a:solidFill>
                <a:latin typeface="Corbel" panose="020B0503020204020204" pitchFamily="34" charset="0"/>
              </a:rPr>
              <a:t>I am provided the resources I need to be effective in my job.</a:t>
            </a:r>
          </a:p>
          <a:p>
            <a:pPr lvl="1"/>
            <a:endParaRPr lang="en-US" sz="2200" dirty="0">
              <a:solidFill>
                <a:prstClr val="black"/>
              </a:solidFill>
              <a:latin typeface="Corbel" panose="020B0503020204020204" pitchFamily="34" charset="0"/>
            </a:endParaRPr>
          </a:p>
          <a:p>
            <a:pPr lvl="1"/>
            <a:endParaRPr lang="en-US" dirty="0">
              <a:solidFill>
                <a:prstClr val="black"/>
              </a:solidFill>
            </a:endParaRPr>
          </a:p>
        </p:txBody>
      </p:sp>
    </p:spTree>
    <p:extLst>
      <p:ext uri="{BB962C8B-B14F-4D97-AF65-F5344CB8AC3E}">
        <p14:creationId xmlns:p14="http://schemas.microsoft.com/office/powerpoint/2010/main" val="1735138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30814</TotalTime>
  <Words>1833</Words>
  <Application>Microsoft Office PowerPoint</Application>
  <PresentationFormat>Widescreen</PresentationFormat>
  <Paragraphs>451</Paragraphs>
  <Slides>49</Slides>
  <Notes>13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49</vt:i4>
      </vt:variant>
    </vt:vector>
  </HeadingPairs>
  <TitlesOfParts>
    <vt:vector size="61" baseType="lpstr">
      <vt:lpstr>Arial</vt:lpstr>
      <vt:lpstr>Arial Black</vt:lpstr>
      <vt:lpstr>Calibri</vt:lpstr>
      <vt:lpstr>Calibri Light</vt:lpstr>
      <vt:lpstr>Corbel</vt:lpstr>
      <vt:lpstr>Times New Roman</vt:lpstr>
      <vt:lpstr>Wingdings</vt:lpstr>
      <vt:lpstr>1_Office Theme</vt:lpstr>
      <vt:lpstr>Basis</vt:lpstr>
      <vt:lpstr>Default Design</vt:lpstr>
      <vt:lpstr>1_Default Design</vt:lpstr>
      <vt:lpstr>2_Default Design</vt:lpstr>
      <vt:lpstr>PowerPoint Presentation</vt:lpstr>
      <vt:lpstr>PowerPoint Presentation</vt:lpstr>
      <vt:lpstr>The Chronicle of Higher Education: Great Colleges To Work For 2015 </vt:lpstr>
      <vt:lpstr>Agenda</vt:lpstr>
      <vt:lpstr>Survey Overview</vt:lpstr>
      <vt:lpstr>Survey Dimensions</vt:lpstr>
      <vt:lpstr>From 2013 to 2015: Dimensions Overview</vt:lpstr>
      <vt:lpstr>Random Sample Size &amp; Response Rate</vt:lpstr>
      <vt:lpstr>Highest Performing Dimensions</vt:lpstr>
      <vt:lpstr>Five Highest Rated Statements</vt:lpstr>
      <vt:lpstr>Lowest Performing Dimensions</vt:lpstr>
      <vt:lpstr>Five Lowest Rated Statements</vt:lpstr>
      <vt:lpstr>Summary &amp; Actionable Steps</vt:lpstr>
      <vt:lpstr>About the Employee Comments</vt:lpstr>
      <vt:lpstr>PowerPoint Presentation</vt:lpstr>
      <vt:lpstr>What would make this institution a better place to work? </vt:lpstr>
      <vt:lpstr>Leadership Priorities: What are we going to do? </vt:lpstr>
      <vt:lpstr>To do list:</vt:lpstr>
      <vt:lpstr>Question and Answers</vt:lpstr>
      <vt:lpstr>Table Exercise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Sculpture Studio</vt:lpstr>
      <vt:lpstr>Rackham</vt:lpstr>
      <vt:lpstr>Honors College</vt:lpstr>
      <vt:lpstr>PowerPoint Presentation</vt:lpstr>
      <vt:lpstr>Wise Hall</vt:lpstr>
      <vt:lpstr>Green Lot II</vt:lpstr>
      <vt:lpstr>Look Ahead</vt:lpstr>
      <vt:lpstr>PowerPoint Presentation</vt:lpstr>
      <vt:lpstr>PowerPoint Presentation</vt:lpstr>
      <vt:lpstr>PowerPoint Presentation</vt:lpstr>
      <vt:lpstr>The Honors College at Eastern Michigan University</vt:lpstr>
      <vt:lpstr>The Honors College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Schnars</dc:creator>
  <cp:lastModifiedBy>Leigh Greden</cp:lastModifiedBy>
  <cp:revision>103</cp:revision>
  <cp:lastPrinted>2016-04-18T21:01:15Z</cp:lastPrinted>
  <dcterms:created xsi:type="dcterms:W3CDTF">2014-05-05T20:31:37Z</dcterms:created>
  <dcterms:modified xsi:type="dcterms:W3CDTF">2016-04-19T12:03:12Z</dcterms:modified>
</cp:coreProperties>
</file>