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wmv" ContentType="video/x-ms-wmv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</p:sldMasterIdLst>
  <p:notesMasterIdLst>
    <p:notesMasterId r:id="rId20"/>
  </p:notesMasterIdLst>
  <p:handoutMasterIdLst>
    <p:handoutMasterId r:id="rId21"/>
  </p:handoutMasterIdLst>
  <p:sldIdLst>
    <p:sldId id="272" r:id="rId7"/>
    <p:sldId id="264" r:id="rId8"/>
    <p:sldId id="257" r:id="rId9"/>
    <p:sldId id="260" r:id="rId10"/>
    <p:sldId id="261" r:id="rId11"/>
    <p:sldId id="262" r:id="rId12"/>
    <p:sldId id="266" r:id="rId13"/>
    <p:sldId id="265" r:id="rId14"/>
    <p:sldId id="267" r:id="rId15"/>
    <p:sldId id="268" r:id="rId16"/>
    <p:sldId id="269" r:id="rId17"/>
    <p:sldId id="270" r:id="rId18"/>
    <p:sldId id="274" r:id="rId1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76"/>
  </p:normalViewPr>
  <p:slideViewPr>
    <p:cSldViewPr>
      <p:cViewPr varScale="1">
        <p:scale>
          <a:sx n="203" d="100"/>
          <a:sy n="203" d="100"/>
        </p:scale>
        <p:origin x="27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kelly20\Documents\Ad-Hoc%20Requests\Mike%20Requests\Financials%20&amp;%20SCH%20Powerpoint%20-%202.16.16%20(for%20Don%20Loppnow)\Copy%20of%20Budget%20vs.%20Actual%20for%20SCH-UBC%20(Files%20from%20Todd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kelly20\Documents\Ad-Hoc%20Requests\Mike%20Requests\Financials%20&amp;%20SCH%20Powerpoint%20-%202.16.16%20(for%20Don%20Loppnow)\Copy%20of%20Michigan%20Universities%20Comparison%20-%20FY%2014%20Fin%20Expenses%20Per%20FY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kelly20\Documents\Ad-Hoc%20Requests\Mike%20Requests\Financials%20&amp;%20SCH%20Powerpoint%20-%202.16.16%20(for%20Don%20Loppnow)\Copy%20of%20Michigan%20Universities%20Comparison%20-%20FY%2014%20Fin%20Expenses%20Per%20FY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kelly20\Documents\Ad-Hoc%20Requests\Mike%20Requests\Financials%20&amp;%20SCH%20Powerpoint%20-%202.16.16%20(for%20Don%20Loppnow)\Copy%20of%20Michigan%20Universities%20Comparison%20-%20FY%2014%20Fin%20Expenses%20Per%20FY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'State Approp'!$B$6:$B$13</c:f>
              <c:strCache>
                <c:ptCount val="8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</c:v>
                </c:pt>
                <c:pt idx="7">
                  <c:v>FY16 - Budget</c:v>
                </c:pt>
              </c:strCache>
            </c:strRef>
          </c:cat>
          <c:val>
            <c:numRef>
              <c:f>'State Approp'!$C$6:$C$13</c:f>
            </c:numRef>
          </c:val>
        </c:ser>
        <c:ser>
          <c:idx val="1"/>
          <c:order val="1"/>
          <c:spPr>
            <a:solidFill>
              <a:srgbClr val="00B050"/>
            </a:solidFill>
          </c:spPr>
          <c:invertIfNegative val="0"/>
          <c:dLbls>
            <c:dLbl>
              <c:idx val="4"/>
              <c:layout>
                <c:manualLayout>
                  <c:x val="0.00155763239875389"/>
                  <c:y val="-0.005747126436781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'State Approp'!$B$6:$B$13</c:f>
              <c:strCache>
                <c:ptCount val="8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</c:v>
                </c:pt>
                <c:pt idx="7">
                  <c:v>FY16 - Budget</c:v>
                </c:pt>
              </c:strCache>
            </c:strRef>
          </c:cat>
          <c:val>
            <c:numRef>
              <c:f>'State Approp'!$D$6:$D$13</c:f>
              <c:numCache>
                <c:formatCode>_("$"* #,##0.0_);_("$"* \(#,##0.0\);_("$"* "-"??_);_(@_)</c:formatCode>
                <c:ptCount val="8"/>
                <c:pt idx="0">
                  <c:v>78.55</c:v>
                </c:pt>
                <c:pt idx="1">
                  <c:v>75.97</c:v>
                </c:pt>
                <c:pt idx="2">
                  <c:v>76.03</c:v>
                </c:pt>
                <c:pt idx="3">
                  <c:v>64.62</c:v>
                </c:pt>
                <c:pt idx="4">
                  <c:v>66.53</c:v>
                </c:pt>
                <c:pt idx="5">
                  <c:v>67.6</c:v>
                </c:pt>
                <c:pt idx="6">
                  <c:v>72.62</c:v>
                </c:pt>
                <c:pt idx="7">
                  <c:v>72.73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11125920"/>
        <c:axId val="384798800"/>
      </c:barChart>
      <c:catAx>
        <c:axId val="411125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84798800"/>
        <c:crosses val="autoZero"/>
        <c:auto val="1"/>
        <c:lblAlgn val="ctr"/>
        <c:lblOffset val="100"/>
        <c:noMultiLvlLbl val="0"/>
      </c:catAx>
      <c:valAx>
        <c:axId val="384798800"/>
        <c:scaling>
          <c:orientation val="minMax"/>
          <c:min val="60.0"/>
        </c:scaling>
        <c:delete val="0"/>
        <c:axPos val="l"/>
        <c:majorGridlines/>
        <c:numFmt formatCode="_(&quot;$&quot;* #,##0_);_(&quot;$&quot;* \(#,##0\);_(&quot;$&quot;* &quot;-&quot;_);_(@_)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11125920"/>
        <c:crosses val="autoZero"/>
        <c:crossBetween val="between"/>
        <c:majorUnit val="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SCH Budget vs. Actual</a:t>
            </a:r>
          </a:p>
        </c:rich>
      </c:tx>
      <c:layout>
        <c:manualLayout>
          <c:xMode val="edge"/>
          <c:yMode val="edge"/>
          <c:x val="0.371433443103257"/>
          <c:y val="0.0046701692936368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964257445216123"/>
          <c:y val="0.0835819839748949"/>
          <c:w val="0.880879222552162"/>
          <c:h val="0.8337936352518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Budget</c:v>
                </c:pt>
              </c:strCache>
            </c:strRef>
          </c:tx>
          <c:cat>
            <c:numRef>
              <c:f>Sheet1!$A$2:$A$7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553545.0</c:v>
                </c:pt>
                <c:pt idx="1">
                  <c:v>555875.0</c:v>
                </c:pt>
                <c:pt idx="2">
                  <c:v>544100.0</c:v>
                </c:pt>
                <c:pt idx="3">
                  <c:v>544026.0</c:v>
                </c:pt>
                <c:pt idx="4">
                  <c:v>524880.0</c:v>
                </c:pt>
                <c:pt idx="5">
                  <c:v>520756.0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ln>
                <a:solidFill>
                  <a:srgbClr val="C00000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546323.0</c:v>
                </c:pt>
                <c:pt idx="1">
                  <c:v>538783.0</c:v>
                </c:pt>
                <c:pt idx="2">
                  <c:v>537756.0</c:v>
                </c:pt>
                <c:pt idx="3">
                  <c:v>532787.0</c:v>
                </c:pt>
                <c:pt idx="4">
                  <c:v>512970.0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2455072"/>
        <c:axId val="412458672"/>
      </c:lineChart>
      <c:catAx>
        <c:axId val="41245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12458672"/>
        <c:crosses val="autoZero"/>
        <c:auto val="1"/>
        <c:lblAlgn val="ctr"/>
        <c:lblOffset val="100"/>
        <c:noMultiLvlLbl val="0"/>
      </c:catAx>
      <c:valAx>
        <c:axId val="412458672"/>
        <c:scaling>
          <c:orientation val="minMax"/>
          <c:min val="50000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Student Credit Hours</a:t>
                </a:r>
              </a:p>
            </c:rich>
          </c:tx>
          <c:layout/>
          <c:overlay val="0"/>
        </c:title>
        <c:numFmt formatCode="#,##0" sourceLinked="1"/>
        <c:majorTickMark val="none"/>
        <c:minorTickMark val="none"/>
        <c:tickLblPos val="nextTo"/>
        <c:crossAx val="412455072"/>
        <c:crosses val="autoZero"/>
        <c:crossBetween val="between"/>
        <c:majorUnit val="10000.0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Total Expenses 2010-2015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Sheet2!$A$19</c:f>
              <c:strCache>
                <c:ptCount val="1"/>
                <c:pt idx="0">
                  <c:v>Total Expenses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2.82187664827319E-17"/>
                  <c:y val="-0.023809523809523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Sheet2!$B$18:$G$18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Sheet2!$B$19:$G$19</c:f>
              <c:numCache>
                <c:formatCode>_(* #,##0.0_);_(* \(#,##0.0\);_(* "-"??_);_(@_)</c:formatCode>
                <c:ptCount val="6"/>
                <c:pt idx="0">
                  <c:v>291.4</c:v>
                </c:pt>
                <c:pt idx="1">
                  <c:v>307.1</c:v>
                </c:pt>
                <c:pt idx="2">
                  <c:v>302.3</c:v>
                </c:pt>
                <c:pt idx="3">
                  <c:v>302.7</c:v>
                </c:pt>
                <c:pt idx="4">
                  <c:v>307.4999999999999</c:v>
                </c:pt>
                <c:pt idx="5">
                  <c:v>312.0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534304"/>
        <c:axId val="412538304"/>
      </c:barChart>
      <c:catAx>
        <c:axId val="412534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2538304"/>
        <c:crosses val="autoZero"/>
        <c:auto val="1"/>
        <c:lblAlgn val="ctr"/>
        <c:lblOffset val="100"/>
        <c:noMultiLvlLbl val="0"/>
      </c:catAx>
      <c:valAx>
        <c:axId val="412538304"/>
        <c:scaling>
          <c:orientation val="minMax"/>
          <c:min val="0.0"/>
        </c:scaling>
        <c:delete val="0"/>
        <c:axPos val="l"/>
        <c:majorGridlines/>
        <c:numFmt formatCode="_(&quot;$&quot;* #,##0_);_(&quot;$&quot;* \(#,##0\);_(&quot;$&quot;* &quot;-&quot;_);_(@_)" sourceLinked="0"/>
        <c:majorTickMark val="out"/>
        <c:minorTickMark val="none"/>
        <c:tickLblPos val="nextTo"/>
        <c:crossAx val="412534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 Expenses 2010-2015 (w/o</a:t>
            </a:r>
            <a:r>
              <a:rPr lang="en-US" baseline="0"/>
              <a:t> Financial Aid)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606800"/>
        <c:axId val="412611024"/>
      </c:barChart>
      <c:catAx>
        <c:axId val="41260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2611024"/>
        <c:crosses val="autoZero"/>
        <c:auto val="1"/>
        <c:lblAlgn val="ctr"/>
        <c:lblOffset val="100"/>
        <c:noMultiLvlLbl val="0"/>
      </c:catAx>
      <c:valAx>
        <c:axId val="412611024"/>
        <c:scaling>
          <c:orientation val="minMax"/>
          <c:min val="0.0"/>
        </c:scaling>
        <c:delete val="0"/>
        <c:axPos val="l"/>
        <c:majorGridlines/>
        <c:numFmt formatCode="_(&quot;$&quot;* #,##0_);_(&quot;$&quot;* \(#,##0\);_(&quot;$&quot;* &quot;-&quot;_);_(@_)" sourceLinked="0"/>
        <c:majorTickMark val="out"/>
        <c:minorTickMark val="none"/>
        <c:tickLblPos val="nextTo"/>
        <c:crossAx val="412606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Total Expenses 2010-2015 (w/o</a:t>
            </a:r>
            <a:r>
              <a:rPr lang="en-US" sz="2400" baseline="0" dirty="0"/>
              <a:t> Financial Aid)</a:t>
            </a:r>
            <a:endParaRPr lang="en-US" sz="2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Sheet2!$A$22</c:f>
              <c:strCache>
                <c:ptCount val="1"/>
                <c:pt idx="0">
                  <c:v>Total Expenses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92D050"/>
              </a:solidFill>
            </a:ln>
          </c:spPr>
          <c:invertIfNegative val="0"/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Sheet2!$B$21:$G$21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Sheet2!$B$22:$G$22</c:f>
              <c:numCache>
                <c:formatCode>_(* #,##0.00_);_(* \(#,##0.00\);_(* "-"??_);_(@_)</c:formatCode>
                <c:ptCount val="6"/>
                <c:pt idx="0">
                  <c:v>262.9</c:v>
                </c:pt>
                <c:pt idx="1">
                  <c:v>273.0</c:v>
                </c:pt>
                <c:pt idx="2">
                  <c:v>268.0</c:v>
                </c:pt>
                <c:pt idx="3">
                  <c:v>267.3000000000001</c:v>
                </c:pt>
                <c:pt idx="4">
                  <c:v>270.2999999999999</c:v>
                </c:pt>
                <c:pt idx="5">
                  <c:v>274.6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663440"/>
        <c:axId val="412666800"/>
      </c:barChart>
      <c:catAx>
        <c:axId val="41266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2666800"/>
        <c:crosses val="autoZero"/>
        <c:auto val="1"/>
        <c:lblAlgn val="ctr"/>
        <c:lblOffset val="100"/>
        <c:noMultiLvlLbl val="0"/>
      </c:catAx>
      <c:valAx>
        <c:axId val="412666800"/>
        <c:scaling>
          <c:orientation val="minMax"/>
          <c:min val="0.0"/>
        </c:scaling>
        <c:delete val="0"/>
        <c:axPos val="l"/>
        <c:majorGridlines/>
        <c:numFmt formatCode="_(&quot;$&quot;* #,##0_);_(&quot;$&quot;* \(#,##0\);_(&quot;$&quot;* &quot;-&quot;_);_(@_)" sourceLinked="0"/>
        <c:majorTickMark val="out"/>
        <c:minorTickMark val="none"/>
        <c:tickLblPos val="nextTo"/>
        <c:crossAx val="412663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72544230582288"/>
          <c:y val="0.0451841961589169"/>
          <c:w val="0.923486317682512"/>
          <c:h val="0.898550209093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'Reserve &amp; CapX Data'!$A$6</c:f>
              <c:strCache>
                <c:ptCount val="1"/>
                <c:pt idx="0">
                  <c:v>Reserves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'Reserve &amp; CapX Data'!$B$5:$H$5</c:f>
              <c:numCache>
                <c:formatCode>General</c:formatCode>
                <c:ptCount val="7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</c:numCache>
            </c:numRef>
          </c:cat>
          <c:val>
            <c:numRef>
              <c:f>'Reserve &amp; CapX Data'!$B$6:$H$6</c:f>
              <c:numCache>
                <c:formatCode>General</c:formatCode>
                <c:ptCount val="7"/>
                <c:pt idx="0">
                  <c:v>74.5</c:v>
                </c:pt>
                <c:pt idx="1">
                  <c:v>64.9</c:v>
                </c:pt>
                <c:pt idx="2">
                  <c:v>50.5</c:v>
                </c:pt>
                <c:pt idx="3">
                  <c:v>38.9</c:v>
                </c:pt>
                <c:pt idx="4">
                  <c:v>37.4</c:v>
                </c:pt>
                <c:pt idx="5">
                  <c:v>29.7</c:v>
                </c:pt>
                <c:pt idx="6" formatCode="0.0">
                  <c:v>22.277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752912"/>
        <c:axId val="412756352"/>
      </c:barChart>
      <c:catAx>
        <c:axId val="41275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2756352"/>
        <c:crosses val="autoZero"/>
        <c:auto val="1"/>
        <c:lblAlgn val="ctr"/>
        <c:lblOffset val="100"/>
        <c:noMultiLvlLbl val="0"/>
      </c:catAx>
      <c:valAx>
        <c:axId val="412756352"/>
        <c:scaling>
          <c:orientation val="minMax"/>
        </c:scaling>
        <c:delete val="0"/>
        <c:axPos val="l"/>
        <c:majorGridlines/>
        <c:numFmt formatCode="&quot;$&quot;#,##0.0" sourceLinked="0"/>
        <c:majorTickMark val="out"/>
        <c:minorTickMark val="none"/>
        <c:tickLblPos val="nextTo"/>
        <c:crossAx val="412752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28CA3-D6C9-466D-8B50-BB48EA75CC92}" type="datetimeFigureOut">
              <a:rPr lang="en-US" smtClean="0"/>
              <a:t>5/8/17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0EE1C-5F3B-4FAB-919C-914F9E395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72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06640-D8ED-4B28-B2D6-485EED9AB64C}" type="datetimeFigureOut">
              <a:rPr lang="en-US" smtClean="0"/>
              <a:t>5/8/17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E71C7-FC67-42C2-8D5A-C1B53BB1B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71C7-FC67-42C2-8D5A-C1B53BB1B2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28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C59-2E42-420D-8353-52315141EEF4}" type="datetime1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7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0AC1-D819-4E8E-9F18-9CB8EFB70CF7}" type="datetime1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5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5974-D374-4CB2-A7D7-22782F22719D}" type="datetime1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92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966648B-487B-4B39-96E9-A60AB5F7759B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29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3022C6E-C8C1-4160-9B01-B2DF1355B554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31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862A6AB-5158-460E-86C0-F17947E3A39B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39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709836C-50F9-4D8D-9361-367B5004DA18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0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59B45D3-B535-49C9-A60F-F83E662BD0A4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90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EC0DE16-73AA-46A6-98B3-8A0233B95452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8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8BFDA6D-312B-41F4-A45A-97A6F522C4B1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15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C9989F0-C9E2-4EF6-BBEC-33827A05AC66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BEAA-E8AE-4815-9F1C-6D58ED1C4CC8}" type="datetime1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73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F1ACA70-C9CE-4858-8544-E80360A2C65A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35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E3C3187-184B-430C-8604-6571C150DF8C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73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1C73F2B-6A59-4190-9923-391F6A150BFC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36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C29222-87CF-470F-B2C7-CA51CD915628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1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B0E69B8-1065-468E-9A61-5577D68D736A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98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04D6E93-9BFC-4074-B53C-4065339D528A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24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4BEC339-415D-4AD9-A175-16D33BB8F313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73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D450896-B311-46E5-A063-6880C3E99DE1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37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A0A60F0-4471-4DBD-AF2E-B34CD846DA38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4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37A527-C667-40B8-A3A7-9A2ED62BFC73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2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DEEE-464D-4558-9C9C-32DB346521A0}" type="datetime1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28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AA231AD-4CFD-489C-B0D3-F41B16EF3710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10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A5EABAA-1200-4AC4-8FBC-A40F2386689F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89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24DDB12-7578-4653-9114-151B9A447522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83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A542353-8BE4-4AE5-A011-2EC03453B4D1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12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3CC7FF3-5CA7-4ED9-A472-8D5D13A30C42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91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CF089A2-7C56-473E-AEF0-7A1EE8344E75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99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FF1FC3C-061A-4CDF-85B4-3FE6AA4811F6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07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22DEDE4-ECB3-450D-BB97-410CD6D0C51F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85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25530D8-B870-493E-8F3D-360DA6785257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2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C1B5241-688E-45CE-8C78-156AE3EF133E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9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587D-C3C5-4BFC-AB12-0773C923EF5C}" type="datetime1">
              <a:rPr lang="en-US" smtClean="0"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36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E2A935E-378D-4DD0-BBB3-731DF042A9AE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88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1CE8901-1AB4-4AB9-8B88-EEFDB0291F56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46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E1DB3F1-025F-447A-A854-E508A7B74EB0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59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8D02233-7F15-4823-98B1-0F1875D69BEC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74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A1AE124-3A8D-47C6-BEAF-496F8320643E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6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940625-B9E9-4953-8719-07EC03060625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62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94BCFD8-77E0-4C57-ACB3-C32C4A83ACD9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88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D01798-908F-4237-B53C-4485E8813433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73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53D20AE-773D-4BB4-9229-0721633C9BF8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26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A64C173-2275-4E46-98F6-B85D623C994E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2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C60AD-8129-4ED4-987A-FBC620D55715}" type="datetime1">
              <a:rPr lang="en-US" smtClean="0"/>
              <a:t>5/8/17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828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7BE5EBE-DDF7-43BD-8ADB-8A71A7E06D0C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03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65DA806-B926-4512-AD26-382352532DC0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96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5A818D9-0E15-453B-B947-9AF1A0DF39C0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11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8F3A438-1807-447E-9C25-B61444021403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44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793AA4F-852E-4473-A719-5D7F1446E12C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55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939003F-ECE2-4179-81D9-F33EBDE63A12}" type="datetime1">
              <a:rPr lang="en-US" smtClean="0">
                <a:solidFill>
                  <a:prstClr val="black"/>
                </a:solidFill>
              </a:rPr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85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39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32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415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2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01F1-1A36-4D00-86BF-94A2A511F8B8}" type="datetime1">
              <a:rPr lang="en-US" smtClean="0"/>
              <a:t>5/8/17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90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52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77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52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627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9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97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977554-EA3B-BB4E-AA90-0BA2556E18DC}" type="datetimeFigureOut">
              <a:rPr lang="en-US" smtClean="0">
                <a:solidFill>
                  <a:prstClr val="black"/>
                </a:solidFill>
              </a:rPr>
              <a:pPr defTabSz="457200"/>
              <a:t>5/8/17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9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9DA-A845-4E9E-AC42-A7FB2407EC2F}" type="datetime1">
              <a:rPr lang="en-US" smtClean="0"/>
              <a:t>5/8/17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9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8A89-5197-4D8A-9B1D-E68692DD6EB2}" type="datetime1">
              <a:rPr lang="en-US" smtClean="0"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8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82EE-0C27-4242-AEC5-49B218598B4C}" type="datetime1">
              <a:rPr lang="en-US" smtClean="0"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7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7B46-7CF0-4035-9C88-D45E255CB622}" type="datetime1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8CA0-B0BC-4E6E-9CFD-33D81E8AF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84480" y="1204278"/>
            <a:ext cx="9672320" cy="492188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1278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835" y="1600200"/>
            <a:ext cx="7445257" cy="20005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TRUEMU-72RGB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13" y="5717788"/>
            <a:ext cx="1500405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 cap="small" baseline="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800"/>
        </a:spcBef>
        <a:buFont typeface="Arial"/>
        <a:buChar char="•"/>
        <a:defRPr sz="2400" b="1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84480" y="1204278"/>
            <a:ext cx="9672320" cy="492188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1278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835" y="1600200"/>
            <a:ext cx="7445257" cy="20005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TRUEMU-72RGB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13" y="5717788"/>
            <a:ext cx="1500405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8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 cap="small" baseline="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800"/>
        </a:spcBef>
        <a:buFont typeface="Arial"/>
        <a:buChar char="•"/>
        <a:defRPr sz="2400" b="1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84480" y="1204278"/>
            <a:ext cx="9672320" cy="492188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1278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835" y="1600200"/>
            <a:ext cx="7445257" cy="20005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TRUEMU-72RGB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13" y="5717788"/>
            <a:ext cx="1500405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 cap="small" baseline="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800"/>
        </a:spcBef>
        <a:buFont typeface="Arial"/>
        <a:buChar char="•"/>
        <a:defRPr sz="2400" b="1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84480" y="1204278"/>
            <a:ext cx="9672320" cy="492188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1278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835" y="1600200"/>
            <a:ext cx="7445257" cy="20005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TRUEMU-72RGB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13" y="5717788"/>
            <a:ext cx="1500405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6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 cap="small" baseline="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800"/>
        </a:spcBef>
        <a:buFont typeface="Arial"/>
        <a:buChar char="•"/>
        <a:defRPr sz="2400" b="1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84480" y="1204278"/>
            <a:ext cx="9672320" cy="492188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1278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835" y="1600200"/>
            <a:ext cx="7445257" cy="20005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TRUEMU-72RGB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13" y="5717788"/>
            <a:ext cx="1500405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0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 cap="small" baseline="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800"/>
        </a:spcBef>
        <a:buFont typeface="Arial"/>
        <a:buChar char="•"/>
        <a:defRPr sz="2400" b="1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4" Type="http://schemas.openxmlformats.org/officeDocument/2006/relationships/video" Target="../media/media2.wmv"/><Relationship Id="rId5" Type="http://schemas.openxmlformats.org/officeDocument/2006/relationships/slideLayout" Target="../slideLayouts/slideLayout57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71600"/>
            <a:ext cx="6400800" cy="4876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4400" b="1" dirty="0" smtClean="0">
                <a:solidFill>
                  <a:schemeClr val="tx1"/>
                </a:solidFill>
              </a:rPr>
              <a:t>Administrative</a:t>
            </a:r>
          </a:p>
          <a:p>
            <a:r>
              <a:rPr lang="en-US" sz="4400" b="1" dirty="0" smtClean="0">
                <a:solidFill>
                  <a:schemeClr val="tx1"/>
                </a:solidFill>
              </a:rPr>
              <a:t>Leadership</a:t>
            </a:r>
          </a:p>
          <a:p>
            <a:r>
              <a:rPr lang="en-US" sz="4400" b="1" dirty="0" smtClean="0">
                <a:solidFill>
                  <a:schemeClr val="tx1"/>
                </a:solidFill>
              </a:rPr>
              <a:t>Meeting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algn="r"/>
            <a:r>
              <a:rPr lang="en-US" sz="2400" b="1" dirty="0" smtClean="0">
                <a:solidFill>
                  <a:schemeClr val="tx1"/>
                </a:solidFill>
              </a:rPr>
              <a:t>Wednesday, February 17, 2016</a:t>
            </a:r>
          </a:p>
          <a:p>
            <a:pPr algn="r"/>
            <a:r>
              <a:rPr lang="en-US" sz="2400" b="1" dirty="0" smtClean="0">
                <a:solidFill>
                  <a:schemeClr val="tx1"/>
                </a:solidFill>
              </a:rPr>
              <a:t>8:30 a.m.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primary_greenblack_edfirs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09" y="381000"/>
            <a:ext cx="2475382" cy="9356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835" y="2146400"/>
            <a:ext cx="7445257" cy="2677656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Identify key points of distinction that will provide direction regarding:</a:t>
            </a:r>
          </a:p>
          <a:p>
            <a:pPr lvl="1">
              <a:spcBef>
                <a:spcPts val="2400"/>
              </a:spcBef>
            </a:pPr>
            <a:r>
              <a:rPr lang="en-US" dirty="0" smtClean="0"/>
              <a:t>Evolving current TRUEMU / </a:t>
            </a:r>
            <a:r>
              <a:rPr lang="en-US" i="1" dirty="0" smtClean="0"/>
              <a:t>Education First </a:t>
            </a:r>
            <a:r>
              <a:rPr lang="en-US" dirty="0" smtClean="0"/>
              <a:t>campaigns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</a:t>
            </a:r>
          </a:p>
          <a:p>
            <a:pPr lvl="1">
              <a:spcBef>
                <a:spcPts val="2400"/>
              </a:spcBef>
            </a:pPr>
            <a:r>
              <a:rPr lang="en-US" dirty="0" smtClean="0"/>
              <a:t>Developing entirely new campaign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schemeClr val="bg1"/>
                </a:solidFill>
              </a:rPr>
              <a:pPr defTabSz="457200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Partner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835" y="2228330"/>
            <a:ext cx="7445257" cy="1661994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 smtClean="0"/>
              <a:t>Selected through RFP process</a:t>
            </a:r>
          </a:p>
          <a:p>
            <a:pPr>
              <a:spcBef>
                <a:spcPts val="3600"/>
              </a:spcBef>
            </a:pPr>
            <a:r>
              <a:rPr lang="en-US" dirty="0" smtClean="0"/>
              <a:t>National firms specializing in higher education brand research and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schemeClr val="bg1"/>
                </a:solidFill>
              </a:rPr>
              <a:pPr defTabSz="457200"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OLOGIE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370" y="1381720"/>
            <a:ext cx="5381685" cy="4678204"/>
          </a:xfrm>
        </p:spPr>
        <p:txBody>
          <a:bodyPr/>
          <a:lstStyle/>
          <a:p>
            <a:r>
              <a:rPr lang="en-US" dirty="0" smtClean="0"/>
              <a:t>University clients include: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Northwestern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Purdue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West Virginia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Ohio University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University of Buffalo</a:t>
            </a:r>
          </a:p>
          <a:p>
            <a:pPr lvl="1">
              <a:spcBef>
                <a:spcPts val="300"/>
              </a:spcBef>
            </a:pPr>
            <a:r>
              <a:rPr lang="is-IS" dirty="0" smtClean="0"/>
              <a:t>… and others</a:t>
            </a:r>
            <a:endParaRPr lang="en-US" dirty="0" smtClean="0"/>
          </a:p>
          <a:p>
            <a:r>
              <a:rPr lang="en-US" dirty="0" smtClean="0"/>
              <a:t>Clients outside higher </a:t>
            </a:r>
            <a:r>
              <a:rPr lang="en-US" dirty="0" err="1" smtClean="0"/>
              <a:t>ed</a:t>
            </a:r>
            <a:r>
              <a:rPr lang="en-US" dirty="0"/>
              <a:t> </a:t>
            </a:r>
            <a:r>
              <a:rPr lang="en-US" dirty="0" smtClean="0"/>
              <a:t>include: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Food Network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Lowes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Cleveland Clinic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BMW 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schemeClr val="bg1"/>
                </a:solidFill>
              </a:rPr>
              <a:pPr defTabSz="457200"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80" y="61278"/>
            <a:ext cx="8229600" cy="1143000"/>
          </a:xfrm>
        </p:spPr>
        <p:txBody>
          <a:bodyPr/>
          <a:lstStyle/>
          <a:p>
            <a:r>
              <a:rPr lang="en-US" dirty="0" smtClean="0"/>
              <a:t>OLOGIE</a:t>
            </a:r>
            <a:endParaRPr lang="en-US" dirty="0"/>
          </a:p>
        </p:txBody>
      </p:sp>
      <p:pic>
        <p:nvPicPr>
          <p:cNvPr id="3" name="OLM_073_Positioning_Final_Keynote_H264_108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63855"/>
            <a:ext cx="9144000" cy="6417640"/>
          </a:xfrm>
          <a:prstGeom prst="rect">
            <a:avLst/>
          </a:prstGeom>
        </p:spPr>
      </p:pic>
      <p:pic>
        <p:nvPicPr>
          <p:cNvPr id="4" name="OLM_073_Positioning_Final_Keynote_H264_108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00050" y="906408"/>
            <a:ext cx="8337550" cy="5502275"/>
          </a:xfrm>
          <a:prstGeom prst="rect">
            <a:avLst/>
          </a:prstGeom>
          <a:ln>
            <a:solidFill>
              <a:srgbClr val="33993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171450" lvl="0" indent="-171450" eaLnBrk="0" fontAlgn="base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1500" kern="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9710" y="407988"/>
            <a:ext cx="83375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919302"/>
              </p:ext>
            </p:extLst>
          </p:nvPr>
        </p:nvGraphicFramePr>
        <p:xfrm>
          <a:off x="457200" y="1066800"/>
          <a:ext cx="8153400" cy="534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5642" y="407988"/>
            <a:ext cx="83375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u="sng" kern="0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State of Michigan Appropriations</a:t>
            </a:r>
            <a:endParaRPr kumimoji="0" lang="en-US" sz="22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725" y="906408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In millions</a:t>
            </a:r>
            <a:endParaRPr lang="en-US" sz="1200" i="1" dirty="0"/>
          </a:p>
        </p:txBody>
      </p:sp>
      <p:sp>
        <p:nvSpPr>
          <p:cNvPr id="2" name="Rectangle 1"/>
          <p:cNvSpPr/>
          <p:nvPr/>
        </p:nvSpPr>
        <p:spPr>
          <a:xfrm>
            <a:off x="4953000" y="1371600"/>
            <a:ext cx="3200400" cy="9144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- $6m per year decline from FY09</a:t>
            </a:r>
          </a:p>
          <a:p>
            <a:r>
              <a:rPr lang="en-US" sz="1400" b="1" dirty="0" smtClean="0">
                <a:solidFill>
                  <a:schemeClr val="tx1"/>
                </a:solidFill>
              </a:rPr>
              <a:t>- Cumulative appropriation revenue lost due to declines since FY09 = $54m </a:t>
            </a:r>
          </a:p>
          <a:p>
            <a:r>
              <a:rPr lang="en-US" sz="1400" b="1" dirty="0" smtClean="0">
                <a:solidFill>
                  <a:schemeClr val="tx1"/>
                </a:solidFill>
              </a:rPr>
              <a:t>- Real dollars, not adjusted for inflation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gray">
          <a:xfrm>
            <a:off x="407310" y="876757"/>
            <a:ext cx="8337550" cy="5447843"/>
          </a:xfrm>
          <a:prstGeom prst="rect">
            <a:avLst/>
          </a:prstGeom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566738" lvl="1" indent="-219075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566738" lvl="1" indent="-219075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endParaRPr lang="en-US" dirty="0" smtClean="0">
              <a:latin typeface="+mn-lt"/>
            </a:endParaRPr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>
              <a:buFont typeface="Wingdings" pitchFamily="2" charset="2"/>
              <a:buChar char="Ø"/>
            </a:pPr>
            <a:endParaRPr lang="en-US" dirty="0" smtClean="0"/>
          </a:p>
          <a:p>
            <a:pPr marL="1030288" lvl="1" indent="-347663">
              <a:buFont typeface="Wingdings" pitchFamily="2" charset="2"/>
              <a:buChar char="Ø"/>
            </a:pPr>
            <a:endParaRPr lang="en-US" b="1" dirty="0" smtClean="0"/>
          </a:p>
          <a:p>
            <a:pPr marL="342900" lvl="0" indent="-342900" eaLnBrk="0" hangingPunct="0">
              <a:spcBef>
                <a:spcPct val="40000"/>
              </a:spcBef>
              <a:buClr>
                <a:schemeClr val="tx1"/>
              </a:buClr>
              <a:buSzPct val="80000"/>
              <a:defRPr/>
            </a:pPr>
            <a:endParaRPr lang="en-US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588" marR="0" lvl="1" indent="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519500"/>
              </p:ext>
            </p:extLst>
          </p:nvPr>
        </p:nvGraphicFramePr>
        <p:xfrm>
          <a:off x="416835" y="885825"/>
          <a:ext cx="8328025" cy="543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5642" y="407988"/>
            <a:ext cx="83375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u="sng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Student Credit Hour Budget vs. Actual</a:t>
            </a:r>
            <a:endParaRPr kumimoji="0" lang="en-US" sz="22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407310" y="876757"/>
            <a:ext cx="8337550" cy="5447843"/>
          </a:xfrm>
          <a:prstGeom prst="rect">
            <a:avLst/>
          </a:prstGeom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566738" lvl="1" indent="-219075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566738" lvl="1" indent="-219075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endParaRPr lang="en-US" dirty="0" smtClean="0">
              <a:latin typeface="+mn-lt"/>
            </a:endParaRPr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>
              <a:buFont typeface="Wingdings" pitchFamily="2" charset="2"/>
              <a:buChar char="Ø"/>
            </a:pPr>
            <a:endParaRPr lang="en-US" dirty="0" smtClean="0"/>
          </a:p>
          <a:p>
            <a:pPr marL="1030288" lvl="1" indent="-347663">
              <a:buFont typeface="Wingdings" pitchFamily="2" charset="2"/>
              <a:buChar char="Ø"/>
            </a:pPr>
            <a:endParaRPr lang="en-US" b="1" dirty="0" smtClean="0"/>
          </a:p>
          <a:p>
            <a:pPr marL="342900" lvl="0" indent="-342900" eaLnBrk="0" hangingPunct="0">
              <a:spcBef>
                <a:spcPct val="40000"/>
              </a:spcBef>
              <a:buClr>
                <a:schemeClr val="tx1"/>
              </a:buClr>
              <a:buSzPct val="80000"/>
              <a:defRPr/>
            </a:pPr>
            <a:endParaRPr lang="en-US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588" marR="0" lvl="1" indent="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451596"/>
              </p:ext>
            </p:extLst>
          </p:nvPr>
        </p:nvGraphicFramePr>
        <p:xfrm>
          <a:off x="402277" y="990600"/>
          <a:ext cx="8250915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15642" y="407988"/>
            <a:ext cx="83375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u="sng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Expenses</a:t>
            </a:r>
            <a:endParaRPr kumimoji="0" lang="en-US" sz="22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0668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In millions</a:t>
            </a:r>
            <a:endParaRPr lang="en-US" sz="1200" i="1" dirty="0"/>
          </a:p>
        </p:txBody>
      </p:sp>
      <p:sp>
        <p:nvSpPr>
          <p:cNvPr id="3" name="Rectangle 2"/>
          <p:cNvSpPr/>
          <p:nvPr/>
        </p:nvSpPr>
        <p:spPr>
          <a:xfrm>
            <a:off x="5638800" y="4724400"/>
            <a:ext cx="2701015" cy="10668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Compounded Annual Growth Rate: 1.4%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407310" y="876757"/>
            <a:ext cx="8337550" cy="5447843"/>
          </a:xfrm>
          <a:prstGeom prst="rect">
            <a:avLst/>
          </a:prstGeom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566738" lvl="1" indent="-219075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566738" lvl="1" indent="-219075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endParaRPr lang="en-US" dirty="0" smtClean="0">
              <a:latin typeface="+mn-lt"/>
            </a:endParaRPr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>
              <a:buFont typeface="Wingdings" pitchFamily="2" charset="2"/>
              <a:buChar char="Ø"/>
            </a:pPr>
            <a:endParaRPr lang="en-US" dirty="0" smtClean="0"/>
          </a:p>
          <a:p>
            <a:pPr marL="1030288" lvl="1" indent="-347663">
              <a:buFont typeface="Wingdings" pitchFamily="2" charset="2"/>
              <a:buChar char="Ø"/>
            </a:pPr>
            <a:endParaRPr lang="en-US" b="1" dirty="0" smtClean="0"/>
          </a:p>
          <a:p>
            <a:pPr marL="342900" lvl="0" indent="-342900" eaLnBrk="0" hangingPunct="0">
              <a:spcBef>
                <a:spcPct val="40000"/>
              </a:spcBef>
              <a:buClr>
                <a:schemeClr val="tx1"/>
              </a:buClr>
              <a:buSzPct val="80000"/>
              <a:defRPr/>
            </a:pPr>
            <a:endParaRPr lang="en-US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588" marR="0" lvl="1" indent="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730762"/>
              </p:ext>
            </p:extLst>
          </p:nvPr>
        </p:nvGraphicFramePr>
        <p:xfrm>
          <a:off x="426360" y="876756"/>
          <a:ext cx="8318500" cy="544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15642" y="407988"/>
            <a:ext cx="83375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u="sng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Expenses (w/o Fin Aid)</a:t>
            </a:r>
            <a:endParaRPr kumimoji="0" lang="en-US" sz="22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0668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In millions</a:t>
            </a:r>
            <a:endParaRPr lang="en-US" sz="1200" i="1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689920"/>
              </p:ext>
            </p:extLst>
          </p:nvPr>
        </p:nvGraphicFramePr>
        <p:xfrm>
          <a:off x="407310" y="877530"/>
          <a:ext cx="8337550" cy="5447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16"/>
          <p:cNvSpPr/>
          <p:nvPr/>
        </p:nvSpPr>
        <p:spPr>
          <a:xfrm>
            <a:off x="5638800" y="4724400"/>
            <a:ext cx="2701015" cy="10668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Compounded Annual Growth Rate: 0.9%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407310" y="876757"/>
            <a:ext cx="8337550" cy="5447843"/>
          </a:xfrm>
          <a:prstGeom prst="rect">
            <a:avLst/>
          </a:prstGeom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566738" lvl="1" indent="-219075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566738" lvl="1" indent="-219075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endParaRPr lang="en-US" dirty="0" smtClean="0">
              <a:latin typeface="+mn-lt"/>
            </a:endParaRPr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/>
            <a:endParaRPr lang="en-US" dirty="0" smtClean="0"/>
          </a:p>
          <a:p>
            <a:pPr marL="1030288" lvl="1" indent="-347663">
              <a:buFont typeface="Wingdings" pitchFamily="2" charset="2"/>
              <a:buChar char="Ø"/>
            </a:pPr>
            <a:endParaRPr lang="en-US" dirty="0" smtClean="0"/>
          </a:p>
          <a:p>
            <a:pPr marL="1030288" lvl="1" indent="-347663">
              <a:buFont typeface="Wingdings" pitchFamily="2" charset="2"/>
              <a:buChar char="Ø"/>
            </a:pPr>
            <a:endParaRPr lang="en-US" b="1" dirty="0" smtClean="0"/>
          </a:p>
          <a:p>
            <a:pPr marL="342900" lvl="0" indent="-342900" eaLnBrk="0" hangingPunct="0">
              <a:spcBef>
                <a:spcPct val="40000"/>
              </a:spcBef>
              <a:buClr>
                <a:schemeClr val="tx1"/>
              </a:buClr>
              <a:buSzPct val="80000"/>
              <a:defRPr/>
            </a:pPr>
            <a:endParaRPr lang="en-US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588" marR="0" lvl="1" indent="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5642" y="407988"/>
            <a:ext cx="83375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u="sng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Financial Reserves</a:t>
            </a:r>
            <a:endParaRPr kumimoji="0" lang="en-US" sz="22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3112"/>
            <a:ext cx="8229600" cy="6445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  <a:cs typeface="Times New Roman" pitchFamily="18" charset="0"/>
              </a:rPr>
              <a:t>Reserve Trends</a:t>
            </a:r>
            <a:endParaRPr lang="en-US" sz="2400" b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568119"/>
              </p:ext>
            </p:extLst>
          </p:nvPr>
        </p:nvGraphicFramePr>
        <p:xfrm>
          <a:off x="435560" y="133769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10668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In millions</a:t>
            </a:r>
            <a:endParaRPr lang="en-US" sz="12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8CA0-B0BC-4E6E-9CFD-33D81E8AF0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0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008" y="2653143"/>
            <a:ext cx="7772400" cy="216644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Branding Research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7" name="Picture 6" descr="primary_greenblack_edfir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34" y="1777525"/>
            <a:ext cx="2475382" cy="9356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02726" y="5579390"/>
            <a:ext cx="1841274" cy="510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schemeClr val="bg1"/>
                </a:solidFill>
              </a:rPr>
              <a:pPr defTabSz="457200"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60" y="2132745"/>
            <a:ext cx="7827965" cy="2492990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 smtClean="0"/>
              <a:t>Strengthen Eastern’s brand awareness and perception among our key audiences</a:t>
            </a:r>
          </a:p>
          <a:p>
            <a:pPr>
              <a:spcBef>
                <a:spcPts val="3600"/>
              </a:spcBef>
            </a:pPr>
            <a:r>
              <a:rPr lang="en-US" dirty="0" smtClean="0"/>
              <a:t>                    and </a:t>
            </a:r>
            <a:r>
              <a:rPr lang="en-US" i="1" dirty="0" smtClean="0"/>
              <a:t>Education First </a:t>
            </a:r>
            <a:r>
              <a:rPr lang="en-US" dirty="0" smtClean="0"/>
              <a:t>have served us very well</a:t>
            </a:r>
          </a:p>
          <a:p>
            <a:pPr>
              <a:spcBef>
                <a:spcPts val="3600"/>
              </a:spcBef>
            </a:pPr>
            <a:r>
              <a:rPr lang="en-US" dirty="0" smtClean="0"/>
              <a:t>Time to revisit/refresh</a:t>
            </a:r>
            <a:endParaRPr lang="en-US" dirty="0"/>
          </a:p>
        </p:txBody>
      </p:sp>
      <p:pic>
        <p:nvPicPr>
          <p:cNvPr id="5" name="Picture 4" descr="TRUEMU-72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6" y="3446257"/>
            <a:ext cx="1403604" cy="2651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schemeClr val="bg1"/>
                </a:solidFill>
              </a:rPr>
              <a:pPr defTabSz="457200"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110" y="2023505"/>
            <a:ext cx="7445257" cy="2800767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 smtClean="0"/>
              <a:t>Conduct comprehensive brand research to better understand current perceptions of the Eastern Michigan University brand</a:t>
            </a:r>
          </a:p>
          <a:p>
            <a:pPr>
              <a:spcBef>
                <a:spcPts val="3600"/>
              </a:spcBef>
            </a:pPr>
            <a:r>
              <a:rPr lang="en-US" dirty="0" smtClean="0"/>
              <a:t>Quantitative and qualitative research</a:t>
            </a:r>
          </a:p>
          <a:p>
            <a:pPr lvl="1"/>
            <a:r>
              <a:rPr lang="en-US" dirty="0" smtClean="0"/>
              <a:t>Small group sessions</a:t>
            </a:r>
          </a:p>
          <a:p>
            <a:pPr lvl="1"/>
            <a:r>
              <a:rPr lang="en-US" smtClean="0"/>
              <a:t>Mass survey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B048CA0-B793-A84D-970A-B0D94A3EE5EC}" type="slidenum">
              <a:rPr lang="en-US" smtClean="0">
                <a:solidFill>
                  <a:schemeClr val="bg1"/>
                </a:solidFill>
              </a:rPr>
              <a:pPr defTabSz="457200"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247</Words>
  <Application>Microsoft Macintosh PowerPoint</Application>
  <PresentationFormat>On-screen Show (4:3)</PresentationFormat>
  <Paragraphs>121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Reserve Trends</vt:lpstr>
      <vt:lpstr>Branding Research</vt:lpstr>
      <vt:lpstr>Overall Objective</vt:lpstr>
      <vt:lpstr>Brand Research</vt:lpstr>
      <vt:lpstr>Research Findings</vt:lpstr>
      <vt:lpstr>Research Partner </vt:lpstr>
      <vt:lpstr>OLOGIE</vt:lpstr>
      <vt:lpstr>OLOGIE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Office User</cp:lastModifiedBy>
  <cp:revision>21</cp:revision>
  <cp:lastPrinted>2016-02-16T21:28:17Z</cp:lastPrinted>
  <dcterms:created xsi:type="dcterms:W3CDTF">2016-02-16T14:09:46Z</dcterms:created>
  <dcterms:modified xsi:type="dcterms:W3CDTF">2017-05-08T20:01:29Z</dcterms:modified>
</cp:coreProperties>
</file>