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4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5.xml" ContentType="application/vnd.openxmlformats-officedocument.drawingml.chart+xml"/>
  <Override PartName="/ppt/notesSlides/notesSlide25.xml" ContentType="application/vnd.openxmlformats-officedocument.presentationml.notesSlide+xml"/>
  <Override PartName="/ppt/charts/chart6.xml" ContentType="application/vnd.openxmlformats-officedocument.drawingml.chart+xml"/>
  <Override PartName="/ppt/notesSlides/notesSlide26.xml" ContentType="application/vnd.openxmlformats-officedocument.presentationml.notesSlide+xml"/>
  <Override PartName="/ppt/charts/chart7.xml" ContentType="application/vnd.openxmlformats-officedocument.drawingml.chart+xml"/>
  <Override PartName="/ppt/notesSlides/notesSlide27.xml" ContentType="application/vnd.openxmlformats-officedocument.presentationml.notesSlide+xml"/>
  <Override PartName="/ppt/charts/chart8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9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10.xml" ContentType="application/vnd.openxmlformats-officedocument.drawingml.chart+xml"/>
  <Override PartName="/ppt/theme/themeOverride1.xml" ContentType="application/vnd.openxmlformats-officedocument.themeOverr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6"/>
  </p:notesMasterIdLst>
  <p:handoutMasterIdLst>
    <p:handoutMasterId r:id="rId37"/>
  </p:handoutMasterIdLst>
  <p:sldIdLst>
    <p:sldId id="257" r:id="rId2"/>
    <p:sldId id="264" r:id="rId3"/>
    <p:sldId id="278" r:id="rId4"/>
    <p:sldId id="261" r:id="rId5"/>
    <p:sldId id="258" r:id="rId6"/>
    <p:sldId id="259" r:id="rId7"/>
    <p:sldId id="260" r:id="rId8"/>
    <p:sldId id="262" r:id="rId9"/>
    <p:sldId id="265" r:id="rId10"/>
    <p:sldId id="279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82" r:id="rId24"/>
    <p:sldId id="294" r:id="rId25"/>
    <p:sldId id="293" r:id="rId26"/>
    <p:sldId id="287" r:id="rId27"/>
    <p:sldId id="288" r:id="rId28"/>
    <p:sldId id="289" r:id="rId29"/>
    <p:sldId id="284" r:id="rId30"/>
    <p:sldId id="283" r:id="rId31"/>
    <p:sldId id="291" r:id="rId32"/>
    <p:sldId id="297" r:id="rId33"/>
    <p:sldId id="295" r:id="rId34"/>
    <p:sldId id="299" r:id="rId3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igh Greden" initials="L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trow4.AD\Documents\Enrollment%20Management\EM_rawdata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trow4.AD\Documents\Enrollment%20Management\EM_raw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trow4.AD\Documents\Enrollment%20Management\EM_raw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trow4.AD\Documents\Enrollment%20Management\RN2BSN_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Sheet1!$B$11</c:f>
              <c:strCache>
                <c:ptCount val="1"/>
                <c:pt idx="0">
                  <c:v>Applicants</c:v>
                </c:pt>
              </c:strCache>
            </c:strRef>
          </c:tx>
          <c:spPr>
            <a:solidFill>
              <a:srgbClr val="005B30"/>
            </a:solidFill>
          </c:spPr>
          <c:invertIfNegative val="0"/>
          <c:dLbls>
            <c:delete val="1"/>
          </c:dLbls>
          <c:cat>
            <c:strRef>
              <c:f>Sheet1!$A$12:$A$16</c:f>
              <c:strCache>
                <c:ptCount val="5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</c:strCache>
            </c:strRef>
          </c:cat>
          <c:val>
            <c:numRef>
              <c:f>Sheet1!$B$12:$B$16</c:f>
              <c:numCache>
                <c:formatCode>#,##0</c:formatCode>
                <c:ptCount val="5"/>
                <c:pt idx="0">
                  <c:v>10329</c:v>
                </c:pt>
                <c:pt idx="1">
                  <c:v>11521</c:v>
                </c:pt>
                <c:pt idx="2">
                  <c:v>12685</c:v>
                </c:pt>
                <c:pt idx="3">
                  <c:v>12111</c:v>
                </c:pt>
                <c:pt idx="4">
                  <c:v>14064</c:v>
                </c:pt>
              </c:numCache>
            </c:numRef>
          </c:val>
        </c:ser>
        <c:ser>
          <c:idx val="1"/>
          <c:order val="1"/>
          <c:tx>
            <c:strRef>
              <c:f>Sheet1!$C$11</c:f>
              <c:strCache>
                <c:ptCount val="1"/>
                <c:pt idx="0">
                  <c:v>Admits</c:v>
                </c:pt>
              </c:strCache>
            </c:strRef>
          </c:tx>
          <c:spPr>
            <a:solidFill>
              <a:srgbClr val="A0C357"/>
            </a:solidFill>
          </c:spPr>
          <c:invertIfNegative val="0"/>
          <c:dLbls>
            <c:delete val="1"/>
          </c:dLbls>
          <c:cat>
            <c:strRef>
              <c:f>Sheet1!$A$12:$A$16</c:f>
              <c:strCache>
                <c:ptCount val="5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</c:strCache>
            </c:strRef>
          </c:cat>
          <c:val>
            <c:numRef>
              <c:f>Sheet1!$C$12:$C$16</c:f>
              <c:numCache>
                <c:formatCode>#,##0</c:formatCode>
                <c:ptCount val="5"/>
                <c:pt idx="0">
                  <c:v>6852</c:v>
                </c:pt>
                <c:pt idx="1">
                  <c:v>7374</c:v>
                </c:pt>
                <c:pt idx="2">
                  <c:v>7571</c:v>
                </c:pt>
                <c:pt idx="3">
                  <c:v>8208</c:v>
                </c:pt>
                <c:pt idx="4">
                  <c:v>10467</c:v>
                </c:pt>
              </c:numCache>
            </c:numRef>
          </c:val>
        </c:ser>
        <c:ser>
          <c:idx val="2"/>
          <c:order val="2"/>
          <c:tx>
            <c:strRef>
              <c:f>Sheet1!$D$11</c:f>
              <c:strCache>
                <c:ptCount val="1"/>
                <c:pt idx="0">
                  <c:v>Enrolled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delete val="1"/>
          </c:dLbls>
          <c:cat>
            <c:strRef>
              <c:f>Sheet1!$A$12:$A$16</c:f>
              <c:strCache>
                <c:ptCount val="5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</c:strCache>
            </c:strRef>
          </c:cat>
          <c:val>
            <c:numRef>
              <c:f>Sheet1!$D$12:$D$16</c:f>
              <c:numCache>
                <c:formatCode>#,##0</c:formatCode>
                <c:ptCount val="5"/>
                <c:pt idx="0">
                  <c:v>2130</c:v>
                </c:pt>
                <c:pt idx="1">
                  <c:v>2596</c:v>
                </c:pt>
                <c:pt idx="2">
                  <c:v>2887</c:v>
                </c:pt>
                <c:pt idx="3">
                  <c:v>2554</c:v>
                </c:pt>
                <c:pt idx="4">
                  <c:v>2856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9818368"/>
        <c:axId val="489816800"/>
      </c:barChart>
      <c:catAx>
        <c:axId val="489818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89816800"/>
        <c:crosses val="autoZero"/>
        <c:auto val="1"/>
        <c:lblAlgn val="ctr"/>
        <c:lblOffset val="100"/>
        <c:noMultiLvlLbl val="0"/>
      </c:catAx>
      <c:valAx>
        <c:axId val="489816800"/>
        <c:scaling>
          <c:orientation val="minMax"/>
          <c:max val="16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89818368"/>
        <c:crosses val="autoZero"/>
        <c:crossBetween val="between"/>
        <c:minorUnit val="5"/>
      </c:valAx>
    </c:plotArea>
    <c:legend>
      <c:legendPos val="t"/>
      <c:layout/>
      <c:overlay val="0"/>
      <c:txPr>
        <a:bodyPr/>
        <a:lstStyle/>
        <a:p>
          <a:pPr>
            <a:defRPr sz="2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PowerPoint]Reserve &amp; CapX Data'!$A$6</c:f>
              <c:strCache>
                <c:ptCount val="1"/>
                <c:pt idx="0">
                  <c:v>Reserves</c:v>
                </c:pt>
              </c:strCache>
            </c:strRef>
          </c:tx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'[Chart in Microsoft PowerPoint]Reserve &amp; CapX Data'!$B$5:$J$5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'[Chart in Microsoft PowerPoint]Reserve &amp; CapX Data'!$B$6:$J$6</c:f>
              <c:numCache>
                <c:formatCode>General</c:formatCode>
                <c:ptCount val="9"/>
                <c:pt idx="0">
                  <c:v>69.400000000000006</c:v>
                </c:pt>
                <c:pt idx="1">
                  <c:v>74.2</c:v>
                </c:pt>
                <c:pt idx="2">
                  <c:v>74.5</c:v>
                </c:pt>
                <c:pt idx="3">
                  <c:v>64.900000000000006</c:v>
                </c:pt>
                <c:pt idx="4">
                  <c:v>50.5</c:v>
                </c:pt>
                <c:pt idx="5">
                  <c:v>38.9</c:v>
                </c:pt>
                <c:pt idx="6">
                  <c:v>37.4</c:v>
                </c:pt>
                <c:pt idx="7">
                  <c:v>29.7</c:v>
                </c:pt>
                <c:pt idx="8" formatCode="0.0">
                  <c:v>22.277000000000005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9851688"/>
        <c:axId val="489807784"/>
      </c:barChart>
      <c:catAx>
        <c:axId val="489851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9807784"/>
        <c:crosses val="autoZero"/>
        <c:auto val="1"/>
        <c:lblAlgn val="ctr"/>
        <c:lblOffset val="100"/>
        <c:noMultiLvlLbl val="0"/>
      </c:catAx>
      <c:valAx>
        <c:axId val="489807784"/>
        <c:scaling>
          <c:orientation val="minMax"/>
        </c:scaling>
        <c:delete val="0"/>
        <c:axPos val="l"/>
        <c:majorGridlines/>
        <c:numFmt formatCode="&quot;$&quot;#,##0.0" sourceLinked="0"/>
        <c:majorTickMark val="out"/>
        <c:minorTickMark val="none"/>
        <c:tickLblPos val="nextTo"/>
        <c:crossAx val="4898516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5B30"/>
              </a:solidFill>
            </c:spPr>
          </c:dPt>
          <c:dPt>
            <c:idx val="1"/>
            <c:bubble3D val="0"/>
            <c:spPr>
              <a:solidFill>
                <a:srgbClr val="A0C357"/>
              </a:solidFill>
            </c:spPr>
          </c:dPt>
          <c:dPt>
            <c:idx val="2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Pt>
            <c:idx val="5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2.8175904544360874E-2"/>
                  <c:y val="-2.56944671376690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CAS</a:t>
                    </a:r>
                    <a:r>
                      <a:rPr lang="en-US" dirty="0"/>
                      <a:t>
38%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231882552191561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CHHS</a:t>
                    </a:r>
                    <a:r>
                      <a:rPr lang="en-US" dirty="0"/>
                      <a:t>
19%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4405081822244025E-2"/>
                  <c:y val="-3.8734611270508319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AA</a:t>
                    </a:r>
                    <a:r>
                      <a: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17%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66666666666666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COB</a:t>
                    </a:r>
                    <a:r>
                      <a: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11%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111111111111136E-2"/>
                  <c:y val="5.09259259259259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COT</a:t>
                    </a:r>
                    <a:r>
                      <a:rPr lang="en-US" dirty="0"/>
                      <a:t>
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277777777777777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COE</a:t>
                    </a:r>
                    <a:r>
                      <a:rPr lang="en-US" dirty="0"/>
                      <a:t>
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Sheet1!$D$20:$D$25</c:f>
              <c:strCache>
                <c:ptCount val="6"/>
                <c:pt idx="0">
                  <c:v>College of Arts &amp; Sciences</c:v>
                </c:pt>
                <c:pt idx="1">
                  <c:v>College of Health &amp; Human Serv</c:v>
                </c:pt>
                <c:pt idx="2">
                  <c:v>Academic Affairs</c:v>
                </c:pt>
                <c:pt idx="3">
                  <c:v>College of Business</c:v>
                </c:pt>
                <c:pt idx="4">
                  <c:v>College of Technology</c:v>
                </c:pt>
                <c:pt idx="5">
                  <c:v>College of Education</c:v>
                </c:pt>
              </c:strCache>
            </c:strRef>
          </c:cat>
          <c:val>
            <c:numRef>
              <c:f>Sheet1!$E$20:$E$25</c:f>
              <c:numCache>
                <c:formatCode>General</c:formatCode>
                <c:ptCount val="6"/>
                <c:pt idx="0">
                  <c:v>38</c:v>
                </c:pt>
                <c:pt idx="1">
                  <c:v>19</c:v>
                </c:pt>
                <c:pt idx="2">
                  <c:v>17</c:v>
                </c:pt>
                <c:pt idx="3">
                  <c:v>11</c:v>
                </c:pt>
                <c:pt idx="4">
                  <c:v>8</c:v>
                </c:pt>
                <c:pt idx="5">
                  <c:v>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056553854145878"/>
          <c:y val="9.3697540826733663E-2"/>
          <c:w val="0.65361931912996452"/>
          <c:h val="0.8126049183465325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5B30"/>
              </a:solidFill>
            </c:spPr>
          </c:dPt>
          <c:dPt>
            <c:idx val="1"/>
            <c:bubble3D val="0"/>
            <c:spPr>
              <a:solidFill>
                <a:srgbClr val="A0C357"/>
              </a:solidFill>
            </c:spPr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Pt>
            <c:idx val="5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</c:spPr>
          </c:dPt>
          <c:dLbls>
            <c:dLbl>
              <c:idx val="1"/>
              <c:layout>
                <c:manualLayout>
                  <c:x val="-4.334406366853169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Wash.</a:t>
                    </a:r>
                    <a:r>
                      <a:rPr lang="en-US" dirty="0"/>
                      <a:t>
15%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37519810644102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Oakland</a:t>
                    </a:r>
                    <a:r>
                      <a:rPr lang="en-US" dirty="0"/>
                      <a:t>
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5000000000000001E-2"/>
                  <c:y val="-4.629629629629629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Living.</a:t>
                    </a:r>
                    <a:r>
                      <a:rPr lang="en-US" dirty="0"/>
                      <a:t>
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Macomb</a:t>
                    </a:r>
                    <a:r>
                      <a:rPr lang="en-US" dirty="0"/>
                      <a:t>
4%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7150994004212772E-3"/>
                  <c:y val="-1.851888305628463E-2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Other MI      Counties
21%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5363245503159578E-2"/>
                  <c:y val="3.240740740740740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939435787107898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Other State</a:t>
                    </a:r>
                    <a:r>
                      <a:rPr lang="en-US" dirty="0"/>
                      <a:t>
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Sheet1!$A$20:$A$27</c:f>
              <c:strCache>
                <c:ptCount val="8"/>
                <c:pt idx="0">
                  <c:v>Wayne</c:v>
                </c:pt>
                <c:pt idx="1">
                  <c:v>Washtenaw</c:v>
                </c:pt>
                <c:pt idx="2">
                  <c:v>Oakland</c:v>
                </c:pt>
                <c:pt idx="3">
                  <c:v>Livingston</c:v>
                </c:pt>
                <c:pt idx="4">
                  <c:v>Macomb</c:v>
                </c:pt>
                <c:pt idx="5">
                  <c:v>Other MI Counties</c:v>
                </c:pt>
                <c:pt idx="6">
                  <c:v>Ohio</c:v>
                </c:pt>
                <c:pt idx="7">
                  <c:v>Other States</c:v>
                </c:pt>
              </c:strCache>
            </c:strRef>
          </c:cat>
          <c:val>
            <c:numRef>
              <c:f>Sheet1!$B$20:$B$27</c:f>
              <c:numCache>
                <c:formatCode>General</c:formatCode>
                <c:ptCount val="8"/>
                <c:pt idx="0">
                  <c:v>33</c:v>
                </c:pt>
                <c:pt idx="1">
                  <c:v>15</c:v>
                </c:pt>
                <c:pt idx="2">
                  <c:v>7</c:v>
                </c:pt>
                <c:pt idx="3">
                  <c:v>5</c:v>
                </c:pt>
                <c:pt idx="4">
                  <c:v>4</c:v>
                </c:pt>
                <c:pt idx="5">
                  <c:v>21</c:v>
                </c:pt>
                <c:pt idx="6">
                  <c:v>11</c:v>
                </c:pt>
                <c:pt idx="7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Sheet1!$M$2</c:f>
              <c:strCache>
                <c:ptCount val="1"/>
                <c:pt idx="0">
                  <c:v>New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3093667665524914E-3"/>
                  <c:y val="7.717316768452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6807054268205272E-4"/>
                  <c:y val="8.3582766029111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8.5713092348136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4190082771156615E-3"/>
                  <c:y val="8.8608826461940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2095041385579114E-3"/>
                  <c:y val="9.1329269945557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1014215863985586E-17"/>
                  <c:y val="9.4151532962690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Sheet1!$N$1:$S$1</c:f>
              <c:strCache>
                <c:ptCount val="6"/>
                <c:pt idx="0">
                  <c:v>AUG 2015</c:v>
                </c:pt>
                <c:pt idx="1">
                  <c:v>OCT 2015</c:v>
                </c:pt>
                <c:pt idx="2">
                  <c:v>JAN 2016</c:v>
                </c:pt>
                <c:pt idx="3">
                  <c:v>MAR 2016</c:v>
                </c:pt>
                <c:pt idx="4">
                  <c:v>MAY 2016*</c:v>
                </c:pt>
                <c:pt idx="5">
                  <c:v>JUL 2016*</c:v>
                </c:pt>
              </c:strCache>
            </c:strRef>
          </c:cat>
          <c:val>
            <c:numRef>
              <c:f>Sheet1!$N$2:$S$2</c:f>
              <c:numCache>
                <c:formatCode>General</c:formatCode>
                <c:ptCount val="6"/>
                <c:pt idx="0">
                  <c:v>36</c:v>
                </c:pt>
                <c:pt idx="1">
                  <c:v>40</c:v>
                </c:pt>
                <c:pt idx="2">
                  <c:v>40</c:v>
                </c:pt>
                <c:pt idx="3">
                  <c:v>39</c:v>
                </c:pt>
                <c:pt idx="4">
                  <c:v>40</c:v>
                </c:pt>
                <c:pt idx="5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Sheet1!$M$3</c:f>
              <c:strCache>
                <c:ptCount val="1"/>
                <c:pt idx="0">
                  <c:v>Ret.</c:v>
                </c:pt>
              </c:strCache>
            </c:strRef>
          </c:tx>
          <c:spPr>
            <a:solidFill>
              <a:srgbClr val="A0C357"/>
            </a:solidFill>
          </c:spPr>
          <c:invertIfNegative val="0"/>
          <c:dLbls>
            <c:dLbl>
              <c:idx val="1"/>
              <c:layout>
                <c:manualLayout>
                  <c:x val="4.1138531386093278E-3"/>
                  <c:y val="5.2678440829263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5555980831942676E-3"/>
                  <c:y val="7.9810578764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9143018593238293E-3"/>
                  <c:y val="0.100459479515989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9.5617543211935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2194092827004216E-3"/>
                  <c:y val="0.116865886147920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Sheet1!$N$1:$S$1</c:f>
              <c:strCache>
                <c:ptCount val="6"/>
                <c:pt idx="0">
                  <c:v>AUG 2015</c:v>
                </c:pt>
                <c:pt idx="1">
                  <c:v>OCT 2015</c:v>
                </c:pt>
                <c:pt idx="2">
                  <c:v>JAN 2016</c:v>
                </c:pt>
                <c:pt idx="3">
                  <c:v>MAR 2016</c:v>
                </c:pt>
                <c:pt idx="4">
                  <c:v>MAY 2016*</c:v>
                </c:pt>
                <c:pt idx="5">
                  <c:v>JUL 2016*</c:v>
                </c:pt>
              </c:strCache>
            </c:strRef>
          </c:cat>
          <c:val>
            <c:numRef>
              <c:f>Sheet1!$N$3:$S$3</c:f>
              <c:numCache>
                <c:formatCode>General</c:formatCode>
                <c:ptCount val="6"/>
                <c:pt idx="1">
                  <c:v>36</c:v>
                </c:pt>
                <c:pt idx="2">
                  <c:v>63</c:v>
                </c:pt>
                <c:pt idx="3">
                  <c:v>98</c:v>
                </c:pt>
                <c:pt idx="4">
                  <c:v>129</c:v>
                </c:pt>
                <c:pt idx="5">
                  <c:v>161</c:v>
                </c:pt>
              </c:numCache>
            </c:numRef>
          </c:val>
        </c:ser>
        <c:ser>
          <c:idx val="2"/>
          <c:order val="2"/>
          <c:tx>
            <c:strRef>
              <c:f>Sheet1!$M$4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5B30"/>
            </a:solidFill>
          </c:spPr>
          <c:invertIfNegative val="0"/>
          <c:dLbls>
            <c:dLbl>
              <c:idx val="0"/>
              <c:layout>
                <c:manualLayout>
                  <c:x val="2.10970464135021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316455696202531E-2"/>
                  <c:y val="-3.54139048933093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316455696202455E-2"/>
                  <c:y val="-1.0624171467992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6582278481012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Sheet1!$N$1:$S$1</c:f>
              <c:strCache>
                <c:ptCount val="6"/>
                <c:pt idx="0">
                  <c:v>AUG 2015</c:v>
                </c:pt>
                <c:pt idx="1">
                  <c:v>OCT 2015</c:v>
                </c:pt>
                <c:pt idx="2">
                  <c:v>JAN 2016</c:v>
                </c:pt>
                <c:pt idx="3">
                  <c:v>MAR 2016</c:v>
                </c:pt>
                <c:pt idx="4">
                  <c:v>MAY 2016*</c:v>
                </c:pt>
                <c:pt idx="5">
                  <c:v>JUL 2016*</c:v>
                </c:pt>
              </c:strCache>
            </c:strRef>
          </c:cat>
          <c:val>
            <c:numRef>
              <c:f>Sheet1!$N$4:$S$4</c:f>
              <c:numCache>
                <c:formatCode>0</c:formatCode>
                <c:ptCount val="6"/>
                <c:pt idx="0" formatCode="General">
                  <c:v>36</c:v>
                </c:pt>
                <c:pt idx="1">
                  <c:v>76</c:v>
                </c:pt>
                <c:pt idx="2">
                  <c:v>103</c:v>
                </c:pt>
                <c:pt idx="3" formatCode="General">
                  <c:v>137</c:v>
                </c:pt>
                <c:pt idx="4" formatCode="General">
                  <c:v>169</c:v>
                </c:pt>
                <c:pt idx="5" formatCode="General">
                  <c:v>201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9831304"/>
        <c:axId val="489803472"/>
        <c:axId val="491594352"/>
      </c:bar3DChart>
      <c:catAx>
        <c:axId val="489831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7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89803472"/>
        <c:crosses val="autoZero"/>
        <c:auto val="1"/>
        <c:lblAlgn val="ctr"/>
        <c:lblOffset val="100"/>
        <c:noMultiLvlLbl val="0"/>
      </c:catAx>
      <c:valAx>
        <c:axId val="4898034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89831304"/>
        <c:crosses val="autoZero"/>
        <c:crossBetween val="between"/>
      </c:valAx>
      <c:serAx>
        <c:axId val="491594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89803472"/>
        <c:crosses val="autoZero"/>
      </c:ser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Myriad Pro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Sheet2!$B$41</c:f>
              <c:strCache>
                <c:ptCount val="1"/>
                <c:pt idx="0">
                  <c:v>State</c:v>
                </c:pt>
              </c:strCache>
            </c:strRef>
          </c:tx>
          <c:invertIfNegative val="0"/>
          <c:cat>
            <c:numRef>
              <c:f>Sheet2!$A$42:$A$77</c:f>
              <c:numCache>
                <c:formatCode>General</c:formatCode>
                <c:ptCount val="3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</c:numCache>
            </c:numRef>
          </c:cat>
          <c:val>
            <c:numRef>
              <c:f>Sheet2!$B$42:$B$77</c:f>
              <c:numCache>
                <c:formatCode>0.0</c:formatCode>
                <c:ptCount val="36"/>
                <c:pt idx="0">
                  <c:v>34.200000000000003</c:v>
                </c:pt>
                <c:pt idx="1">
                  <c:v>33.700000000000003</c:v>
                </c:pt>
                <c:pt idx="2">
                  <c:v>34.9</c:v>
                </c:pt>
                <c:pt idx="3">
                  <c:v>35.799999999999997</c:v>
                </c:pt>
                <c:pt idx="4">
                  <c:v>38.799999999999997</c:v>
                </c:pt>
                <c:pt idx="5">
                  <c:v>43.1</c:v>
                </c:pt>
                <c:pt idx="6">
                  <c:v>48.7</c:v>
                </c:pt>
                <c:pt idx="7">
                  <c:v>52.1</c:v>
                </c:pt>
                <c:pt idx="8">
                  <c:v>56.7</c:v>
                </c:pt>
                <c:pt idx="9">
                  <c:v>56.9</c:v>
                </c:pt>
                <c:pt idx="10">
                  <c:v>59.6</c:v>
                </c:pt>
                <c:pt idx="11">
                  <c:v>62.7</c:v>
                </c:pt>
                <c:pt idx="12">
                  <c:v>64</c:v>
                </c:pt>
                <c:pt idx="13">
                  <c:v>64.900000000000006</c:v>
                </c:pt>
                <c:pt idx="14">
                  <c:v>64.8</c:v>
                </c:pt>
                <c:pt idx="15">
                  <c:v>69.099999999999994</c:v>
                </c:pt>
                <c:pt idx="16">
                  <c:v>71</c:v>
                </c:pt>
                <c:pt idx="17">
                  <c:v>73.2</c:v>
                </c:pt>
                <c:pt idx="18">
                  <c:v>76.7</c:v>
                </c:pt>
                <c:pt idx="19">
                  <c:v>79.900000000000006</c:v>
                </c:pt>
                <c:pt idx="20">
                  <c:v>83.5</c:v>
                </c:pt>
                <c:pt idx="21">
                  <c:v>86.3</c:v>
                </c:pt>
                <c:pt idx="22">
                  <c:v>87.6</c:v>
                </c:pt>
                <c:pt idx="23">
                  <c:v>85</c:v>
                </c:pt>
                <c:pt idx="24">
                  <c:v>77.3</c:v>
                </c:pt>
                <c:pt idx="25">
                  <c:v>77.3</c:v>
                </c:pt>
                <c:pt idx="26">
                  <c:v>76.099999999999994</c:v>
                </c:pt>
                <c:pt idx="27">
                  <c:v>76.8</c:v>
                </c:pt>
                <c:pt idx="28">
                  <c:v>77.8</c:v>
                </c:pt>
                <c:pt idx="29">
                  <c:v>78.599999999999994</c:v>
                </c:pt>
                <c:pt idx="30">
                  <c:v>76</c:v>
                </c:pt>
                <c:pt idx="31">
                  <c:v>76</c:v>
                </c:pt>
                <c:pt idx="32">
                  <c:v>64.599999999999994</c:v>
                </c:pt>
                <c:pt idx="33">
                  <c:v>66.5</c:v>
                </c:pt>
                <c:pt idx="34">
                  <c:v>67.599999999999994</c:v>
                </c:pt>
                <c:pt idx="35">
                  <c:v>72.7</c:v>
                </c:pt>
              </c:numCache>
            </c:numRef>
          </c:val>
        </c:ser>
        <c:ser>
          <c:idx val="1"/>
          <c:order val="1"/>
          <c:tx>
            <c:strRef>
              <c:f>Sheet2!$C$41</c:f>
              <c:strCache>
                <c:ptCount val="1"/>
                <c:pt idx="0">
                  <c:v>Tuition</c:v>
                </c:pt>
              </c:strCache>
            </c:strRef>
          </c:tx>
          <c:invertIfNegative val="0"/>
          <c:cat>
            <c:numRef>
              <c:f>Sheet2!$A$42:$A$77</c:f>
              <c:numCache>
                <c:formatCode>General</c:formatCode>
                <c:ptCount val="3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</c:numCache>
            </c:numRef>
          </c:cat>
          <c:val>
            <c:numRef>
              <c:f>Sheet2!$C$42:$C$77</c:f>
              <c:numCache>
                <c:formatCode>0.0</c:formatCode>
                <c:ptCount val="36"/>
                <c:pt idx="0">
                  <c:v>13</c:v>
                </c:pt>
                <c:pt idx="1">
                  <c:v>15</c:v>
                </c:pt>
                <c:pt idx="2">
                  <c:v>18.399999999999999</c:v>
                </c:pt>
                <c:pt idx="3">
                  <c:v>20.8</c:v>
                </c:pt>
                <c:pt idx="4">
                  <c:v>23.5</c:v>
                </c:pt>
                <c:pt idx="5">
                  <c:v>24.1</c:v>
                </c:pt>
                <c:pt idx="6">
                  <c:v>25.3</c:v>
                </c:pt>
                <c:pt idx="7">
                  <c:v>28</c:v>
                </c:pt>
                <c:pt idx="8">
                  <c:v>30.6</c:v>
                </c:pt>
                <c:pt idx="9">
                  <c:v>39.200000000000003</c:v>
                </c:pt>
                <c:pt idx="10">
                  <c:v>44.8</c:v>
                </c:pt>
                <c:pt idx="11">
                  <c:v>50.5</c:v>
                </c:pt>
                <c:pt idx="12">
                  <c:v>54.4</c:v>
                </c:pt>
                <c:pt idx="13">
                  <c:v>59.9</c:v>
                </c:pt>
                <c:pt idx="14">
                  <c:v>63.5</c:v>
                </c:pt>
                <c:pt idx="15">
                  <c:v>67</c:v>
                </c:pt>
                <c:pt idx="16">
                  <c:v>70.7</c:v>
                </c:pt>
                <c:pt idx="17">
                  <c:v>72.599999999999994</c:v>
                </c:pt>
                <c:pt idx="18">
                  <c:v>75.3</c:v>
                </c:pt>
                <c:pt idx="19">
                  <c:v>76.900000000000006</c:v>
                </c:pt>
                <c:pt idx="20">
                  <c:v>82.1</c:v>
                </c:pt>
                <c:pt idx="21">
                  <c:v>87.6</c:v>
                </c:pt>
                <c:pt idx="22">
                  <c:v>109</c:v>
                </c:pt>
                <c:pt idx="23">
                  <c:v>122.1</c:v>
                </c:pt>
                <c:pt idx="24">
                  <c:v>134.69999999999999</c:v>
                </c:pt>
                <c:pt idx="25">
                  <c:v>137.69999999999999</c:v>
                </c:pt>
                <c:pt idx="26">
                  <c:v>154.5</c:v>
                </c:pt>
                <c:pt idx="27">
                  <c:v>161.1</c:v>
                </c:pt>
                <c:pt idx="28">
                  <c:v>169.8</c:v>
                </c:pt>
                <c:pt idx="29">
                  <c:v>179.5</c:v>
                </c:pt>
                <c:pt idx="30">
                  <c:v>193.4</c:v>
                </c:pt>
                <c:pt idx="31">
                  <c:v>199.2</c:v>
                </c:pt>
                <c:pt idx="32">
                  <c:v>205.3</c:v>
                </c:pt>
                <c:pt idx="33">
                  <c:v>210.8</c:v>
                </c:pt>
                <c:pt idx="34">
                  <c:v>215.3</c:v>
                </c:pt>
                <c:pt idx="35">
                  <c:v>216.2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9831696"/>
        <c:axId val="489805824"/>
      </c:barChart>
      <c:catAx>
        <c:axId val="4898316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Fiscal Year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89805824"/>
        <c:crosses val="autoZero"/>
        <c:auto val="1"/>
        <c:lblAlgn val="ctr"/>
        <c:lblOffset val="100"/>
        <c:noMultiLvlLbl val="0"/>
      </c:catAx>
      <c:valAx>
        <c:axId val="489805824"/>
        <c:scaling>
          <c:orientation val="minMax"/>
          <c:max val="225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Millions($)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489831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Sheet2!$K$1</c:f>
              <c:strCache>
                <c:ptCount val="1"/>
                <c:pt idx="0">
                  <c:v>State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Sheet2!$J$2:$J$37</c:f>
              <c:numCache>
                <c:formatCode>General</c:formatCode>
                <c:ptCount val="3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</c:numCache>
            </c:numRef>
          </c:cat>
          <c:val>
            <c:numRef>
              <c:f>Sheet2!$K$2:$K$37</c:f>
              <c:numCache>
                <c:formatCode>0.0%</c:formatCode>
                <c:ptCount val="36"/>
                <c:pt idx="0">
                  <c:v>0.72457627118644075</c:v>
                </c:pt>
                <c:pt idx="1">
                  <c:v>0.69199178644763859</c:v>
                </c:pt>
                <c:pt idx="2">
                  <c:v>0.65478424015009384</c:v>
                </c:pt>
                <c:pt idx="3">
                  <c:v>0.63250883392226154</c:v>
                </c:pt>
                <c:pt idx="4">
                  <c:v>0.622792937399679</c:v>
                </c:pt>
                <c:pt idx="5">
                  <c:v>0.64136904761904756</c:v>
                </c:pt>
                <c:pt idx="6">
                  <c:v>0.65810810810810816</c:v>
                </c:pt>
                <c:pt idx="7">
                  <c:v>0.65043695380774036</c:v>
                </c:pt>
                <c:pt idx="8">
                  <c:v>0.64948453608247414</c:v>
                </c:pt>
                <c:pt idx="9">
                  <c:v>0.59209157127991674</c:v>
                </c:pt>
                <c:pt idx="10">
                  <c:v>0.57088122605363978</c:v>
                </c:pt>
                <c:pt idx="11">
                  <c:v>0.55388692579505305</c:v>
                </c:pt>
                <c:pt idx="12">
                  <c:v>0.54054054054054046</c:v>
                </c:pt>
                <c:pt idx="13">
                  <c:v>0.52003205128205132</c:v>
                </c:pt>
                <c:pt idx="14">
                  <c:v>0.50506625097427893</c:v>
                </c:pt>
                <c:pt idx="15">
                  <c:v>0.50771491550330639</c:v>
                </c:pt>
                <c:pt idx="16">
                  <c:v>0.50105857445306989</c:v>
                </c:pt>
                <c:pt idx="17">
                  <c:v>0.50205761316872421</c:v>
                </c:pt>
                <c:pt idx="18">
                  <c:v>0.50460526315789478</c:v>
                </c:pt>
                <c:pt idx="19">
                  <c:v>0.50956632653061229</c:v>
                </c:pt>
                <c:pt idx="20">
                  <c:v>0.50422705314009664</c:v>
                </c:pt>
                <c:pt idx="21">
                  <c:v>0.49626221966647505</c:v>
                </c:pt>
                <c:pt idx="22">
                  <c:v>0.44557477110885046</c:v>
                </c:pt>
                <c:pt idx="23">
                  <c:v>0.41042974408498312</c:v>
                </c:pt>
                <c:pt idx="24">
                  <c:v>0.36462264150943396</c:v>
                </c:pt>
                <c:pt idx="25">
                  <c:v>0.35953488372093023</c:v>
                </c:pt>
                <c:pt idx="26">
                  <c:v>0.33000867302688636</c:v>
                </c:pt>
                <c:pt idx="27">
                  <c:v>0.32282471626733922</c:v>
                </c:pt>
                <c:pt idx="28">
                  <c:v>0.31421647819063003</c:v>
                </c:pt>
                <c:pt idx="29">
                  <c:v>0.30453312669507937</c:v>
                </c:pt>
                <c:pt idx="30">
                  <c:v>0.28210838901262064</c:v>
                </c:pt>
                <c:pt idx="31">
                  <c:v>0.27616279069767441</c:v>
                </c:pt>
                <c:pt idx="32">
                  <c:v>0.23934790663208597</c:v>
                </c:pt>
                <c:pt idx="33">
                  <c:v>0.2398124774612333</c:v>
                </c:pt>
                <c:pt idx="34">
                  <c:v>0.23895369388476492</c:v>
                </c:pt>
                <c:pt idx="35">
                  <c:v>0.25164416753201801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Sheet2!$L$1</c:f>
              <c:strCache>
                <c:ptCount val="1"/>
                <c:pt idx="0">
                  <c:v>Tuition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Sheet2!$J$2:$J$37</c:f>
              <c:numCache>
                <c:formatCode>General</c:formatCode>
                <c:ptCount val="3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</c:numCache>
            </c:numRef>
          </c:cat>
          <c:val>
            <c:numRef>
              <c:f>Sheet2!$L$2:$L$37</c:f>
              <c:numCache>
                <c:formatCode>0.0%</c:formatCode>
                <c:ptCount val="36"/>
                <c:pt idx="0">
                  <c:v>0.27542372881355931</c:v>
                </c:pt>
                <c:pt idx="1">
                  <c:v>0.30800821355236135</c:v>
                </c:pt>
                <c:pt idx="2">
                  <c:v>0.34521575984990616</c:v>
                </c:pt>
                <c:pt idx="3">
                  <c:v>0.36749116607773857</c:v>
                </c:pt>
                <c:pt idx="4">
                  <c:v>0.37720706260032105</c:v>
                </c:pt>
                <c:pt idx="5">
                  <c:v>0.35863095238095238</c:v>
                </c:pt>
                <c:pt idx="6">
                  <c:v>0.3418918918918919</c:v>
                </c:pt>
                <c:pt idx="7">
                  <c:v>0.3495630461922597</c:v>
                </c:pt>
                <c:pt idx="8">
                  <c:v>0.35051546391752575</c:v>
                </c:pt>
                <c:pt idx="9">
                  <c:v>0.40790842872008332</c:v>
                </c:pt>
                <c:pt idx="10">
                  <c:v>0.42911877394636011</c:v>
                </c:pt>
                <c:pt idx="11">
                  <c:v>0.446113074204947</c:v>
                </c:pt>
                <c:pt idx="12">
                  <c:v>0.45945945945945943</c:v>
                </c:pt>
                <c:pt idx="13">
                  <c:v>0.47996794871794868</c:v>
                </c:pt>
                <c:pt idx="14">
                  <c:v>0.4949337490257209</c:v>
                </c:pt>
                <c:pt idx="15">
                  <c:v>0.49228508449669361</c:v>
                </c:pt>
                <c:pt idx="16">
                  <c:v>0.49894142554693022</c:v>
                </c:pt>
                <c:pt idx="17">
                  <c:v>0.49794238683127562</c:v>
                </c:pt>
                <c:pt idx="18">
                  <c:v>0.49539473684210522</c:v>
                </c:pt>
                <c:pt idx="19">
                  <c:v>0.49043367346938777</c:v>
                </c:pt>
                <c:pt idx="20">
                  <c:v>0.49577294685990336</c:v>
                </c:pt>
                <c:pt idx="21">
                  <c:v>0.50373778033352501</c:v>
                </c:pt>
                <c:pt idx="22">
                  <c:v>0.55442522889114954</c:v>
                </c:pt>
                <c:pt idx="23">
                  <c:v>0.58957025591501688</c:v>
                </c:pt>
                <c:pt idx="24">
                  <c:v>0.63537735849056598</c:v>
                </c:pt>
                <c:pt idx="25">
                  <c:v>0.64046511627906977</c:v>
                </c:pt>
                <c:pt idx="26">
                  <c:v>0.66999132697311359</c:v>
                </c:pt>
                <c:pt idx="27">
                  <c:v>0.67717528373266078</c:v>
                </c:pt>
                <c:pt idx="28">
                  <c:v>0.68578352180936997</c:v>
                </c:pt>
                <c:pt idx="29">
                  <c:v>0.69546687330492052</c:v>
                </c:pt>
                <c:pt idx="30">
                  <c:v>0.71789161098737941</c:v>
                </c:pt>
                <c:pt idx="31">
                  <c:v>0.72383720930232553</c:v>
                </c:pt>
                <c:pt idx="32">
                  <c:v>0.76065209336791417</c:v>
                </c:pt>
                <c:pt idx="33">
                  <c:v>0.76018752253876665</c:v>
                </c:pt>
                <c:pt idx="34">
                  <c:v>0.76104630611523516</c:v>
                </c:pt>
                <c:pt idx="35">
                  <c:v>0.74835583246798199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843064"/>
        <c:axId val="489813272"/>
      </c:lineChart>
      <c:catAx>
        <c:axId val="48984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89813272"/>
        <c:crosses val="autoZero"/>
        <c:auto val="1"/>
        <c:lblAlgn val="ctr"/>
        <c:lblOffset val="100"/>
        <c:noMultiLvlLbl val="0"/>
      </c:catAx>
      <c:valAx>
        <c:axId val="48981327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4898430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988359228368192E-2"/>
          <c:y val="3.0098973179110065E-2"/>
          <c:w val="0.9195497215199443"/>
          <c:h val="0.8468978453292747"/>
        </c:manualLayout>
      </c:layout>
      <c:lineChart>
        <c:grouping val="standard"/>
        <c:varyColors val="0"/>
        <c:ser>
          <c:idx val="0"/>
          <c:order val="0"/>
          <c:tx>
            <c:strRef>
              <c:f>Sheet1!$E$12</c:f>
              <c:strCache>
                <c:ptCount val="1"/>
                <c:pt idx="0">
                  <c:v>Total Credit Hours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9238385033750533E-3"/>
                  <c:y val="6.1000708159539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5387407845708528E-2"/>
                  <c:y val="5.8348503456950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5387407845708487E-2"/>
                  <c:y val="3.9783070538829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0385757755062579E-2"/>
                  <c:y val="3.7130865836241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4619192516875265E-2"/>
                  <c:y val="7.1609526969893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4619192516875267E-3"/>
                  <c:y val="6.365291286212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9238385033750533E-3"/>
                  <c:y val="8.7522755185425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7695354013500213E-2"/>
                  <c:y val="7.4261731672482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Sheet1!$B$13:$D$20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2016*</c:v>
                </c:pt>
                <c:pt idx="7">
                  <c:v>2017 Trend</c:v>
                </c:pt>
              </c:strCache>
            </c:strRef>
          </c:cat>
          <c:val>
            <c:numRef>
              <c:f>Sheet1!$E$13:$E$20</c:f>
              <c:numCache>
                <c:formatCode>_(* #,##0_);_(* \(#,##0\);_(* "-"??_);_(@_)</c:formatCode>
                <c:ptCount val="8"/>
                <c:pt idx="0">
                  <c:v>535.09500000000003</c:v>
                </c:pt>
                <c:pt idx="1">
                  <c:v>546.32299999999998</c:v>
                </c:pt>
                <c:pt idx="2">
                  <c:v>539</c:v>
                </c:pt>
                <c:pt idx="3">
                  <c:v>538</c:v>
                </c:pt>
                <c:pt idx="4">
                  <c:v>533</c:v>
                </c:pt>
                <c:pt idx="5">
                  <c:v>513</c:v>
                </c:pt>
                <c:pt idx="6">
                  <c:v>504.60599999999999</c:v>
                </c:pt>
                <c:pt idx="7">
                  <c:v>495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802688"/>
        <c:axId val="489847768"/>
      </c:lineChart>
      <c:catAx>
        <c:axId val="48980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9847768"/>
        <c:crosses val="autoZero"/>
        <c:auto val="1"/>
        <c:lblAlgn val="ctr"/>
        <c:lblOffset val="100"/>
        <c:noMultiLvlLbl val="0"/>
      </c:catAx>
      <c:valAx>
        <c:axId val="489847768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489802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25744521612275E-2"/>
          <c:y val="1.9317224762198638E-2"/>
          <c:w val="0.88087922255216144"/>
          <c:h val="0.8337936352518762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 est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553545</c:v>
                </c:pt>
                <c:pt idx="1">
                  <c:v>555875</c:v>
                </c:pt>
                <c:pt idx="2">
                  <c:v>544100</c:v>
                </c:pt>
                <c:pt idx="3">
                  <c:v>544026</c:v>
                </c:pt>
                <c:pt idx="4">
                  <c:v>524880</c:v>
                </c:pt>
                <c:pt idx="5">
                  <c:v>520756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 est</c:v>
                </c:pt>
              </c:strCache>
            </c:strRef>
          </c:cat>
          <c:val>
            <c:numRef>
              <c:f>Sheet1!$C$2:$C$7</c:f>
              <c:numCache>
                <c:formatCode>#,##0</c:formatCode>
                <c:ptCount val="6"/>
                <c:pt idx="0">
                  <c:v>546323</c:v>
                </c:pt>
                <c:pt idx="1">
                  <c:v>538783</c:v>
                </c:pt>
                <c:pt idx="2">
                  <c:v>537756</c:v>
                </c:pt>
                <c:pt idx="3">
                  <c:v>532787</c:v>
                </c:pt>
                <c:pt idx="4">
                  <c:v>513034</c:v>
                </c:pt>
                <c:pt idx="5">
                  <c:v>505000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9845024"/>
        <c:axId val="489836400"/>
      </c:lineChart>
      <c:catAx>
        <c:axId val="48984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89836400"/>
        <c:crosses val="autoZero"/>
        <c:auto val="1"/>
        <c:lblAlgn val="ctr"/>
        <c:lblOffset val="100"/>
        <c:noMultiLvlLbl val="0"/>
      </c:catAx>
      <c:valAx>
        <c:axId val="489836400"/>
        <c:scaling>
          <c:orientation val="minMax"/>
          <c:min val="4900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 Credit Hours</a:t>
                </a:r>
              </a:p>
            </c:rich>
          </c:tx>
          <c:layout>
            <c:manualLayout>
              <c:xMode val="edge"/>
              <c:yMode val="edge"/>
              <c:x val="1.4493902846990078E-2"/>
              <c:y val="0.30546564918496089"/>
            </c:manualLayout>
          </c:layout>
          <c:overlay val="0"/>
        </c:title>
        <c:numFmt formatCode="#,##0" sourceLinked="1"/>
        <c:majorTickMark val="none"/>
        <c:minorTickMark val="none"/>
        <c:tickLblPos val="nextTo"/>
        <c:crossAx val="489845024"/>
        <c:crosses val="autoZero"/>
        <c:crossBetween val="between"/>
        <c:majorUnit val="10000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Operating Surplus (Deficit)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9.5238095238095247E-3"/>
                  <c:y val="-4.9751243781094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1.74125435813060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5238095238095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619047619047623E-3"/>
                  <c:y val="-6.21888588553296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1746031746031746E-3"/>
                  <c:y val="-4.975124378109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Sheet1!$B$2:$B$8</c:f>
              <c:numCache>
                <c:formatCode>_("$"* #,##0.0_);_("$"* \(#,##0.0\);_("$"* "-"??_);_(@_)</c:formatCode>
                <c:ptCount val="7"/>
                <c:pt idx="0">
                  <c:v>-1.2999999999999998</c:v>
                </c:pt>
                <c:pt idx="1">
                  <c:v>0.29999999999999893</c:v>
                </c:pt>
                <c:pt idx="2">
                  <c:v>-9.6999999999999993</c:v>
                </c:pt>
                <c:pt idx="3">
                  <c:v>-13.9</c:v>
                </c:pt>
                <c:pt idx="4">
                  <c:v>-7.5</c:v>
                </c:pt>
                <c:pt idx="5">
                  <c:v>-8.8000000000000007</c:v>
                </c:pt>
                <c:pt idx="6">
                  <c:v>-10.1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9809352"/>
        <c:axId val="489830520"/>
      </c:barChart>
      <c:catAx>
        <c:axId val="489809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9830520"/>
        <c:crosses val="autoZero"/>
        <c:auto val="1"/>
        <c:lblAlgn val="ctr"/>
        <c:lblOffset val="100"/>
        <c:noMultiLvlLbl val="0"/>
      </c:catAx>
      <c:valAx>
        <c:axId val="489830520"/>
        <c:scaling>
          <c:orientation val="minMax"/>
        </c:scaling>
        <c:delete val="0"/>
        <c:axPos val="l"/>
        <c:majorGridlines/>
        <c:numFmt formatCode="_(&quot;$&quot;* #,##0.0_);_(&quot;$&quot;* \(#,##0.0\);_(&quot;$&quot;* &quot;-&quot;??_);_(@_)" sourceLinked="1"/>
        <c:majorTickMark val="out"/>
        <c:minorTickMark val="none"/>
        <c:tickLblPos val="nextTo"/>
        <c:crossAx val="489809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87B2A-340C-4191-8CFE-DAE77CCC23BD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141C5-9480-49B6-9587-F5F65C7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38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469842D-3437-4495-B527-DDB9002325B7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0723D3E-E5A3-4668-BA7F-B2E2B33D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25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65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DON’S INTRODUCTORY</a:t>
            </a:r>
            <a:r>
              <a:rPr lang="en-US" baseline="0" dirty="0" smtClean="0"/>
              <a:t> COMMENTS:</a:t>
            </a:r>
          </a:p>
          <a:p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>
                <a:sym typeface="Wingdings" panose="05000000000000000000" pitchFamily="2" charset="2"/>
              </a:rPr>
              <a:t>Received outstanding feedback from employees on the surveys we distributed at the last meeting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dirty="0" smtClean="0"/>
              <a:t>Today, we will begin with a brief overview</a:t>
            </a:r>
            <a:r>
              <a:rPr lang="en-US" baseline="0" dirty="0" smtClean="0"/>
              <a:t> of your responses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After that, Kevin </a:t>
            </a:r>
            <a:r>
              <a:rPr lang="en-US" baseline="0" dirty="0" err="1" smtClean="0"/>
              <a:t>Kucera</a:t>
            </a:r>
            <a:r>
              <a:rPr lang="en-US" baseline="0" dirty="0" smtClean="0"/>
              <a:t> will provide a brief overview of enrollment trends and plans – this was a popular request in the survey responses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After that, Mike Valdes will provide an update about the current year’s budget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Q&amp;A available after each presentation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We’ll close with table discussion, another (much shorter) survey, and final Q&amp;A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35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3318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52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4706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960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904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489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614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216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03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DON’S INTRODUCTORY</a:t>
            </a:r>
            <a:r>
              <a:rPr lang="en-US" baseline="0" dirty="0" smtClean="0"/>
              <a:t> COMMENTS:</a:t>
            </a:r>
          </a:p>
          <a:p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>
                <a:sym typeface="Wingdings" panose="05000000000000000000" pitchFamily="2" charset="2"/>
              </a:rPr>
              <a:t>Received outstanding feedback from employees on the surveys we distributed at the last </a:t>
            </a:r>
            <a:r>
              <a:rPr lang="en-US" baseline="0" dirty="0" smtClean="0">
                <a:sym typeface="Wingdings" panose="05000000000000000000" pitchFamily="2" charset="2"/>
              </a:rPr>
              <a:t>meeting</a:t>
            </a:r>
            <a:br>
              <a:rPr lang="en-US" baseline="0" dirty="0" smtClean="0">
                <a:sym typeface="Wingdings" panose="05000000000000000000" pitchFamily="2" charset="2"/>
              </a:rPr>
            </a:b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>
                <a:sym typeface="Wingdings" panose="05000000000000000000" pitchFamily="2" charset="2"/>
              </a:rPr>
              <a:t>A list of every response to the questions from the February meeting will be posted online after this meeting.</a:t>
            </a:r>
            <a:br>
              <a:rPr lang="en-US" baseline="0" dirty="0" smtClean="0">
                <a:sym typeface="Wingdings" panose="05000000000000000000" pitchFamily="2" charset="2"/>
              </a:rPr>
            </a:b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>
                <a:sym typeface="Wingdings" panose="05000000000000000000" pitchFamily="2" charset="2"/>
              </a:rPr>
              <a:t>A copy of those responses is at each table – only one copy to save paper because it’s more than 40 pages in length!</a:t>
            </a:r>
            <a:br>
              <a:rPr lang="en-US" baseline="0" dirty="0" smtClean="0">
                <a:sym typeface="Wingdings" panose="05000000000000000000" pitchFamily="2" charset="2"/>
              </a:rPr>
            </a:b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dirty="0" smtClean="0"/>
              <a:t>Today</a:t>
            </a:r>
            <a:r>
              <a:rPr lang="en-US" dirty="0" smtClean="0"/>
              <a:t>, we will begin with a brief overview</a:t>
            </a:r>
            <a:r>
              <a:rPr lang="en-US" baseline="0" dirty="0" smtClean="0"/>
              <a:t> of your responses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After that, Kevin </a:t>
            </a:r>
            <a:r>
              <a:rPr lang="en-US" baseline="0" dirty="0" err="1" smtClean="0"/>
              <a:t>Kucera</a:t>
            </a:r>
            <a:r>
              <a:rPr lang="en-US" baseline="0" dirty="0" smtClean="0"/>
              <a:t> will provide a brief overview of enrollment trends and plans – this was a popular request in the survey responses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After that, Mike Valdes will provide an update about the current year’s </a:t>
            </a:r>
            <a:r>
              <a:rPr lang="en-US" baseline="0" dirty="0" smtClean="0"/>
              <a:t>budget</a:t>
            </a:r>
            <a:br>
              <a:rPr lang="en-US" baseline="0" dirty="0" smtClean="0"/>
            </a:b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Q&amp;A available after each presentation</a:t>
            </a:r>
            <a:br>
              <a:rPr lang="en-US" baseline="0" dirty="0" smtClean="0"/>
            </a:b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A few copies of today’s presentations are available at your table in case you can’t see the screens, and today’s presentation will be posted online later today. </a:t>
            </a:r>
            <a:br>
              <a:rPr lang="en-US" baseline="0" dirty="0" smtClean="0"/>
            </a:b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We also posted February’s presentation online.</a:t>
            </a: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We’ll </a:t>
            </a:r>
            <a:r>
              <a:rPr lang="en-US" baseline="0" dirty="0" smtClean="0"/>
              <a:t>close with table discussion, another (much shorter) survey, and final Q&amp;A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172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254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426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DON’S INTRODUCTORY</a:t>
            </a:r>
            <a:r>
              <a:rPr lang="en-US" baseline="0" dirty="0" smtClean="0"/>
              <a:t> COMMENTS:</a:t>
            </a:r>
          </a:p>
          <a:p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>
                <a:sym typeface="Wingdings" panose="05000000000000000000" pitchFamily="2" charset="2"/>
              </a:rPr>
              <a:t>Received outstanding feedback from employees on the surveys we distributed at the last meeting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dirty="0" smtClean="0"/>
              <a:t>Today, we will begin with a brief overview</a:t>
            </a:r>
            <a:r>
              <a:rPr lang="en-US" baseline="0" dirty="0" smtClean="0"/>
              <a:t> of your responses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After that, Kevin </a:t>
            </a:r>
            <a:r>
              <a:rPr lang="en-US" baseline="0" dirty="0" err="1" smtClean="0"/>
              <a:t>Kucera</a:t>
            </a:r>
            <a:r>
              <a:rPr lang="en-US" baseline="0" dirty="0" smtClean="0"/>
              <a:t> will provide a brief overview of enrollment trends and plans – this was a popular request in the survey responses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After that, Mike Valdes will provide an update about the current year’s budget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Q&amp;A available after each presentation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/>
              <a:t>We’ll close with table discussion, another (much shorter) survey, and final Q&amp;A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30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0857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570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649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376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5147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2431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654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434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6187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7930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72296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720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DON’S COMMENTS:</a:t>
            </a:r>
          </a:p>
          <a:p>
            <a:endParaRPr lang="en-US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We</a:t>
            </a:r>
            <a:r>
              <a:rPr lang="en-US" baseline="0" dirty="0" smtClean="0">
                <a:sym typeface="Wingdings" panose="05000000000000000000" pitchFamily="2" charset="2"/>
              </a:rPr>
              <a:t> take your written feedback seriously.  As I mentioned earlier, we are still digesting them, have provided some copies at tables, and will post every response online at the website.</a:t>
            </a:r>
            <a:br>
              <a:rPr lang="en-US" baseline="0" dirty="0" smtClean="0">
                <a:sym typeface="Wingdings" panose="05000000000000000000" pitchFamily="2" charset="2"/>
              </a:rPr>
            </a:b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>
                <a:sym typeface="Wingdings" panose="05000000000000000000" pitchFamily="2" charset="2"/>
              </a:rPr>
              <a:t>We’ll also post today’s presentation online.</a:t>
            </a:r>
            <a:br>
              <a:rPr lang="en-US" baseline="0" dirty="0" smtClean="0">
                <a:sym typeface="Wingdings" panose="05000000000000000000" pitchFamily="2" charset="2"/>
              </a:rPr>
            </a:b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>
                <a:sym typeface="Wingdings" panose="05000000000000000000" pitchFamily="2" charset="2"/>
              </a:rPr>
              <a:t>Now we want </a:t>
            </a:r>
            <a:r>
              <a:rPr lang="en-US" u="sng" baseline="0" dirty="0" smtClean="0">
                <a:sym typeface="Wingdings" panose="05000000000000000000" pitchFamily="2" charset="2"/>
              </a:rPr>
              <a:t>more</a:t>
            </a:r>
            <a:r>
              <a:rPr lang="en-US" u="none" baseline="0" dirty="0" smtClean="0">
                <a:sym typeface="Wingdings" panose="05000000000000000000" pitchFamily="2" charset="2"/>
              </a:rPr>
              <a:t> feedback from you!</a:t>
            </a:r>
            <a:br>
              <a:rPr lang="en-US" u="none" baseline="0" dirty="0" smtClean="0">
                <a:sym typeface="Wingdings" panose="05000000000000000000" pitchFamily="2" charset="2"/>
              </a:rPr>
            </a:br>
            <a:endParaRPr lang="en-US" u="none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u="none" baseline="0" dirty="0" smtClean="0">
                <a:sym typeface="Wingdings" panose="05000000000000000000" pitchFamily="2" charset="2"/>
              </a:rPr>
              <a:t>Please take a few minutes to provide your thoughts on some of the topics we discussed today about revenues and expenses, and solutions to help address these challenges.</a:t>
            </a:r>
            <a:br>
              <a:rPr lang="en-US" u="none" baseline="0" dirty="0" smtClean="0">
                <a:sym typeface="Wingdings" panose="05000000000000000000" pitchFamily="2" charset="2"/>
              </a:rPr>
            </a:br>
            <a:endParaRPr lang="en-US" u="none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u="none" baseline="0" dirty="0" smtClean="0">
                <a:sym typeface="Wingdings" panose="05000000000000000000" pitchFamily="2" charset="2"/>
              </a:rPr>
              <a:t>Feel free to chat with your table-mates.</a:t>
            </a:r>
            <a:br>
              <a:rPr lang="en-US" u="none" baseline="0" dirty="0" smtClean="0">
                <a:sym typeface="Wingdings" panose="05000000000000000000" pitchFamily="2" charset="2"/>
              </a:rPr>
            </a:br>
            <a:endParaRPr lang="en-US" u="none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u="none" baseline="0" dirty="0" smtClean="0">
                <a:sym typeface="Wingdings" panose="05000000000000000000" pitchFamily="2" charset="2"/>
              </a:rPr>
              <a:t>In a few minutes, we’ll open it up for Q&amp;A on any topic.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5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endParaRPr lang="en-US" dirty="0" smtClean="0"/>
          </a:p>
          <a:p>
            <a:r>
              <a:rPr lang="en-US" b="1" baseline="0" dirty="0" smtClean="0"/>
              <a:t>Category: “Budget”</a:t>
            </a:r>
          </a:p>
          <a:p>
            <a:r>
              <a:rPr lang="en-US" baseline="0" dirty="0" smtClean="0"/>
              <a:t>-- “How are we going to get past our budget shortfalls?” </a:t>
            </a:r>
          </a:p>
          <a:p>
            <a:r>
              <a:rPr lang="en-US" baseline="0" dirty="0" smtClean="0"/>
              <a:t>-- “Can we borrow more to improve our buildings?”</a:t>
            </a:r>
          </a:p>
          <a:p>
            <a:r>
              <a:rPr lang="en-US" baseline="0" dirty="0" smtClean="0"/>
              <a:t>-- “How do other universities grow their reserve funds?”</a:t>
            </a:r>
          </a:p>
          <a:p>
            <a:r>
              <a:rPr lang="en-US" baseline="0" dirty="0" smtClean="0"/>
              <a:t>-- “Why do we continuously budget at unrealistic levels?”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Category: “Having clear future directions / priorities”</a:t>
            </a:r>
          </a:p>
          <a:p>
            <a:r>
              <a:rPr lang="en-US" baseline="0" dirty="0" smtClean="0"/>
              <a:t>-- “Future plan of the graduate school?”</a:t>
            </a:r>
          </a:p>
          <a:p>
            <a:r>
              <a:rPr lang="en-US" baseline="0" dirty="0" smtClean="0"/>
              <a:t>-- “What are EMU’s priorities for the next five years?”</a:t>
            </a:r>
          </a:p>
          <a:p>
            <a:endParaRPr lang="en-US" baseline="0" dirty="0" smtClean="0"/>
          </a:p>
          <a:p>
            <a:r>
              <a:rPr lang="en-US" baseline="0" dirty="0" smtClean="0">
                <a:sym typeface="Wingdings" panose="05000000000000000000" pitchFamily="2" charset="2"/>
              </a:rPr>
              <a:t> Our goal is to answer as many of these questions as we can in the coming months through these meetings, new email communications, etc.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82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endParaRPr lang="en-US" dirty="0" smtClean="0"/>
          </a:p>
          <a:p>
            <a:r>
              <a:rPr lang="en-US" b="1" baseline="0" dirty="0" smtClean="0"/>
              <a:t>Category: “Student success &amp; engagement (all service and academic departments)”</a:t>
            </a:r>
          </a:p>
          <a:p>
            <a:r>
              <a:rPr lang="en-US" baseline="0" dirty="0" smtClean="0"/>
              <a:t>-- “Retention and graduation rates need to be addressed at the academic program level.”</a:t>
            </a:r>
          </a:p>
          <a:p>
            <a:r>
              <a:rPr lang="en-US" baseline="0" dirty="0" smtClean="0"/>
              <a:t>-- “We need to be less rigid about rules to satisfy graduation requirements – specifically, allow students to double count courses for double majors…”</a:t>
            </a:r>
          </a:p>
          <a:p>
            <a:r>
              <a:rPr lang="en-US" baseline="0" dirty="0" smtClean="0"/>
              <a:t>-- “Retention of the students should be a huge campaign. Once we get them, we have to </a:t>
            </a:r>
            <a:r>
              <a:rPr lang="en-US" u="sng" baseline="0" dirty="0" smtClean="0"/>
              <a:t>keep</a:t>
            </a:r>
            <a:r>
              <a:rPr lang="en-US" u="none" baseline="0" dirty="0" smtClean="0"/>
              <a:t> them.”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Category: “Academic program quality &amp; revitalization”</a:t>
            </a:r>
          </a:p>
          <a:p>
            <a:r>
              <a:rPr lang="en-US" baseline="0" dirty="0" smtClean="0"/>
              <a:t>-- “New majors like neuroscience need funding. These are the future strengths…”</a:t>
            </a:r>
          </a:p>
          <a:p>
            <a:r>
              <a:rPr lang="en-US" baseline="0" dirty="0" smtClean="0"/>
              <a:t>-- “Rebuilding the reputation of the COE as we end the relationship with EAA”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Category: “Advising &amp; Career Services”</a:t>
            </a:r>
          </a:p>
          <a:p>
            <a:r>
              <a:rPr lang="en-US" baseline="0" dirty="0" smtClean="0"/>
              <a:t>-- “Need to continue improving advising and helping students keep on track”</a:t>
            </a:r>
          </a:p>
          <a:p>
            <a:r>
              <a:rPr lang="en-US" baseline="0" dirty="0" smtClean="0"/>
              <a:t>-- “Advising within departments – faculty need to become willing to advise in </a:t>
            </a:r>
            <a:r>
              <a:rPr lang="en-US" baseline="0" dirty="0" err="1" smtClean="0"/>
              <a:t>GenEd</a:t>
            </a:r>
            <a:r>
              <a:rPr lang="en-US" baseline="0" dirty="0" smtClean="0"/>
              <a:t>”</a:t>
            </a:r>
          </a:p>
          <a:p>
            <a:r>
              <a:rPr lang="en-US" baseline="0" dirty="0" smtClean="0"/>
              <a:t>-- “Develop pathways for students”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9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endParaRPr lang="en-US" dirty="0" smtClean="0"/>
          </a:p>
          <a:p>
            <a:r>
              <a:rPr lang="en-US" b="1" baseline="0" dirty="0" smtClean="0"/>
              <a:t>Category: “Improve communication”</a:t>
            </a:r>
          </a:p>
          <a:p>
            <a:r>
              <a:rPr lang="en-US" baseline="0" dirty="0" smtClean="0"/>
              <a:t>-- “Maintain open lines of communication (today’s AP meeting is a good example)”</a:t>
            </a:r>
          </a:p>
          <a:p>
            <a:r>
              <a:rPr lang="en-US" baseline="0" dirty="0" smtClean="0"/>
              <a:t>-- “Transparency”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Category: “Greater collaboration”</a:t>
            </a:r>
          </a:p>
          <a:p>
            <a:r>
              <a:rPr lang="en-US" baseline="0" dirty="0" smtClean="0"/>
              <a:t>-- “Advocate inter-department collaborations”</a:t>
            </a:r>
          </a:p>
          <a:p>
            <a:r>
              <a:rPr lang="en-US" baseline="0" dirty="0" smtClean="0"/>
              <a:t>-- “More collaboration between different units” (e.g., faculty and admin)”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Category: “Better training”</a:t>
            </a:r>
          </a:p>
          <a:p>
            <a:r>
              <a:rPr lang="en-US" baseline="0" dirty="0" smtClean="0"/>
              <a:t>-- “Train us on AAUP contract”</a:t>
            </a:r>
          </a:p>
          <a:p>
            <a:r>
              <a:rPr lang="en-US" baseline="0" dirty="0" smtClean="0"/>
              <a:t>-- “Coaching and training for new administrators”</a:t>
            </a:r>
            <a:br>
              <a:rPr lang="en-US" baseline="0" dirty="0" smtClean="0"/>
            </a:br>
            <a:r>
              <a:rPr lang="en-US" baseline="0" dirty="0" smtClean="0"/>
              <a:t>-- “More training available with regard to admin processes and/or Banner or other software”</a:t>
            </a:r>
          </a:p>
          <a:p>
            <a:r>
              <a:rPr lang="en-US" baseline="0" dirty="0" smtClean="0"/>
              <a:t>-- “Put VPs and Directors at front desks occasionally”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55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endParaRPr lang="en-US" dirty="0" smtClean="0"/>
          </a:p>
          <a:p>
            <a:r>
              <a:rPr lang="en-US" b="1" dirty="0" smtClean="0"/>
              <a:t>Category:</a:t>
            </a:r>
            <a:r>
              <a:rPr lang="en-US" b="1" baseline="0" dirty="0" smtClean="0"/>
              <a:t> “Regular leadership meetings at / with different levels”</a:t>
            </a:r>
          </a:p>
          <a:p>
            <a:r>
              <a:rPr lang="en-US" baseline="0" dirty="0" smtClean="0"/>
              <a:t>-- “All AP meetings”</a:t>
            </a:r>
          </a:p>
          <a:p>
            <a:r>
              <a:rPr lang="en-US" baseline="0" dirty="0" smtClean="0"/>
              <a:t>-- “These meetings so we have information and input”</a:t>
            </a:r>
          </a:p>
          <a:p>
            <a:r>
              <a:rPr lang="en-US" baseline="0" dirty="0" smtClean="0"/>
              <a:t>-- “Q&amp;A with an executive similar to Carl Powell’s coffee sessions at Halle”</a:t>
            </a:r>
          </a:p>
          <a:p>
            <a:r>
              <a:rPr lang="en-US" baseline="0" dirty="0" smtClean="0"/>
              <a:t>-- “Presidents Town Hall meetings”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Category: “Improve transparency”</a:t>
            </a:r>
          </a:p>
          <a:p>
            <a:r>
              <a:rPr lang="en-US" baseline="0" dirty="0" smtClean="0"/>
              <a:t>-- “Make processes for communicating re: resources transparent”</a:t>
            </a:r>
          </a:p>
          <a:p>
            <a:r>
              <a:rPr lang="en-US" baseline="0" dirty="0" smtClean="0"/>
              <a:t>-- “Better internal communication – online news, not just the Eastern email daily”; “A better designed employee / staff communication (EMU Today)”; “Re-Do EMU Today Portal”</a:t>
            </a:r>
          </a:p>
          <a:p>
            <a:r>
              <a:rPr lang="en-US" baseline="0" dirty="0" smtClean="0"/>
              <a:t>-- “Explain the why’s of why decisions are made – not just communicating the decision”</a:t>
            </a:r>
          </a:p>
          <a:p>
            <a:r>
              <a:rPr lang="en-US" baseline="0" dirty="0" smtClean="0"/>
              <a:t>-- “Respond to our emails – even if it’s just ‘thanks’”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Category: “Provide regular short briefings / updates to address specific issues and share ideas”</a:t>
            </a:r>
          </a:p>
          <a:p>
            <a:r>
              <a:rPr lang="en-US" baseline="0" dirty="0" smtClean="0"/>
              <a:t>-- “Let us know personnel actions: </a:t>
            </a:r>
            <a:r>
              <a:rPr lang="en-US" baseline="0" dirty="0" err="1" smtClean="0"/>
              <a:t>hirings</a:t>
            </a:r>
            <a:r>
              <a:rPr lang="en-US" baseline="0" dirty="0" smtClean="0"/>
              <a:t>, departures”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15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endParaRPr lang="en-US" dirty="0" smtClean="0"/>
          </a:p>
          <a:p>
            <a:r>
              <a:rPr lang="en-US" b="1" dirty="0" smtClean="0"/>
              <a:t>Category:</a:t>
            </a:r>
            <a:r>
              <a:rPr lang="en-US" b="1" baseline="0" dirty="0" smtClean="0"/>
              <a:t> “High quality programs / education”</a:t>
            </a:r>
          </a:p>
          <a:p>
            <a:r>
              <a:rPr lang="en-US" baseline="0" dirty="0" smtClean="0"/>
              <a:t>-- “Educating MI’s ‘sale of the earth’”; “blue collar”</a:t>
            </a:r>
          </a:p>
          <a:p>
            <a:r>
              <a:rPr lang="en-US" baseline="0" dirty="0" smtClean="0"/>
              <a:t>-- “PA program”</a:t>
            </a:r>
          </a:p>
          <a:p>
            <a:r>
              <a:rPr lang="en-US" baseline="0" dirty="0" smtClean="0"/>
              <a:t>-- “Student-faculty ratio – small class size”; “Teacher/faculty ratio”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Category: “Campus ‘feel’”</a:t>
            </a:r>
          </a:p>
          <a:p>
            <a:r>
              <a:rPr lang="en-US" baseline="0" dirty="0" smtClean="0"/>
              <a:t>-- “Beautiful campus”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73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VERBAL</a:t>
            </a:r>
            <a:r>
              <a:rPr lang="en-US" baseline="0" dirty="0" smtClean="0"/>
              <a:t> COMMENTS:</a:t>
            </a:r>
          </a:p>
          <a:p>
            <a:endParaRPr lang="en-US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As promised,</a:t>
            </a:r>
            <a:r>
              <a:rPr lang="en-US" baseline="0" dirty="0" smtClean="0">
                <a:sym typeface="Wingdings" panose="05000000000000000000" pitchFamily="2" charset="2"/>
              </a:rPr>
              <a:t> every written response to the February survey is posted online at this website – 76 pages of material!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>
                <a:sym typeface="Wingdings" panose="05000000000000000000" pitchFamily="2" charset="2"/>
              </a:rPr>
              <a:t>We’ve also uploaded last month’s </a:t>
            </a:r>
            <a:r>
              <a:rPr lang="en-US" baseline="0" dirty="0" err="1" smtClean="0">
                <a:sym typeface="Wingdings" panose="05000000000000000000" pitchFamily="2" charset="2"/>
              </a:rPr>
              <a:t>powerpoint</a:t>
            </a:r>
            <a:r>
              <a:rPr lang="en-US" baseline="0" dirty="0" smtClean="0">
                <a:sym typeface="Wingdings" panose="05000000000000000000" pitchFamily="2" charset="2"/>
              </a:rPr>
              <a:t> presentation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>
                <a:sym typeface="Wingdings" panose="05000000000000000000" pitchFamily="2" charset="2"/>
              </a:rPr>
              <a:t>Later this week, we will upload today’s presentation</a:t>
            </a:r>
            <a:br>
              <a:rPr lang="en-US" baseline="0" dirty="0" smtClean="0">
                <a:sym typeface="Wingdings" panose="05000000000000000000" pitchFamily="2" charset="2"/>
              </a:rPr>
            </a:b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baseline="0" dirty="0" smtClean="0">
                <a:sym typeface="Wingdings" panose="05000000000000000000" pitchFamily="2" charset="2"/>
              </a:rPr>
              <a:t>Next up: Kevin </a:t>
            </a:r>
            <a:r>
              <a:rPr lang="en-US" baseline="0" dirty="0" err="1" smtClean="0">
                <a:sym typeface="Wingdings" panose="05000000000000000000" pitchFamily="2" charset="2"/>
              </a:rPr>
              <a:t>Kucera</a:t>
            </a:r>
            <a:r>
              <a:rPr lang="en-US" baseline="0" dirty="0" smtClean="0">
                <a:sym typeface="Wingdings" panose="05000000000000000000" pitchFamily="2" charset="2"/>
              </a:rPr>
              <a:t> will walk us through Enrollment</a:t>
            </a:r>
            <a:br>
              <a:rPr lang="en-US" baseline="0" dirty="0" smtClean="0">
                <a:sym typeface="Wingdings" panose="05000000000000000000" pitchFamily="2" charset="2"/>
              </a:rPr>
            </a:b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3D3E-E5A3-4668-BA7F-B2E2B33D68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73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EAD6-0AC8-43F1-A857-7B4C95DB5276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64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BED0-62E0-4F34-8D04-5583FC37247F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6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729B-058D-4845-BD93-05CEE8E519DB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0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466F-CE6B-4B0F-AB26-02C99350E988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72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78E-8ECF-455B-806A-A75475AC3064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4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79E7-5431-434D-B3C2-6DBE83F6E436}" type="datetime1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0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9935-8801-43D4-9013-5DEE2E9A39D0}" type="datetime1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9A22-1CA6-44B9-8C12-92111BA040FB}" type="datetime1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2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695A-290F-48C3-825D-2D0423E4CC6F}" type="datetime1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7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B862-42DD-4BEA-8471-1D48B26C009F}" type="datetime1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4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94D8-86B6-418E-93D0-6A9A72BFE5F4}" type="datetime1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5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56561-9883-4BCF-8C09-3B882228618A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FCB8-3270-4858-B45A-02B94FF8E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rim.emich.edu/AP_Comment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705232"/>
            <a:ext cx="9144000" cy="437429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Administrative</a:t>
            </a:r>
          </a:p>
          <a:p>
            <a:r>
              <a:rPr lang="en-US" sz="4800" b="1" dirty="0" smtClean="0">
                <a:solidFill>
                  <a:schemeClr val="tx1"/>
                </a:solidFill>
              </a:rPr>
              <a:t>Leadershi</a:t>
            </a:r>
            <a:r>
              <a:rPr lang="en-US" sz="4800" b="1" dirty="0" smtClean="0"/>
              <a:t>p</a:t>
            </a:r>
          </a:p>
          <a:p>
            <a:r>
              <a:rPr lang="en-US" sz="4800" b="1" dirty="0" smtClean="0"/>
              <a:t>Meeting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Wednesday, March 16, 2016</a:t>
            </a:r>
            <a:endParaRPr lang="en-US" b="1" dirty="0"/>
          </a:p>
        </p:txBody>
      </p:sp>
      <p:pic>
        <p:nvPicPr>
          <p:cNvPr id="4" name="Picture 3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112" y="278208"/>
            <a:ext cx="1835099" cy="69363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8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09816"/>
            <a:ext cx="9144000" cy="4769708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4800" b="1" dirty="0" smtClean="0">
                <a:solidFill>
                  <a:schemeClr val="tx1"/>
                </a:solidFill>
              </a:rPr>
              <a:t>2. “Enrollment 101”</a:t>
            </a:r>
            <a:endParaRPr lang="en-US" sz="4800" b="1" dirty="0"/>
          </a:p>
        </p:txBody>
      </p:sp>
      <p:pic>
        <p:nvPicPr>
          <p:cNvPr id="4" name="Picture 3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112" y="278208"/>
            <a:ext cx="1835099" cy="69363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4389" y="6356350"/>
            <a:ext cx="5172891" cy="365125"/>
          </a:xfrm>
        </p:spPr>
        <p:txBody>
          <a:bodyPr/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* Q&amp;A available immediately following the presentation</a:t>
            </a:r>
            <a:endParaRPr lang="en-US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23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5B30"/>
                </a:solidFill>
                <a:latin typeface="+mn-lt"/>
              </a:rPr>
              <a:t>FALL 2015 - FTIAC</a:t>
            </a:r>
            <a:endParaRPr lang="en-US" sz="3200" b="1" dirty="0">
              <a:solidFill>
                <a:srgbClr val="005B30"/>
              </a:solidFill>
              <a:latin typeface="+mn-lt"/>
            </a:endParaRPr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331694" y="1248871"/>
          <a:ext cx="11385177" cy="1197433"/>
        </p:xfrm>
        <a:graphic>
          <a:graphicData uri="http://schemas.openxmlformats.org/drawingml/2006/table">
            <a:tbl>
              <a:tblPr/>
              <a:tblGrid>
                <a:gridCol w="3514890"/>
                <a:gridCol w="3152106"/>
                <a:gridCol w="3001745"/>
                <a:gridCol w="1716436"/>
              </a:tblGrid>
              <a:tr h="6670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kern="1400" dirty="0">
                          <a:solidFill>
                            <a:srgbClr val="000000"/>
                          </a:solidFill>
                          <a:effectLst/>
                          <a:latin typeface="Myriad Pro"/>
                        </a:rPr>
                        <a:t>Applications</a:t>
                      </a:r>
                      <a:endParaRPr lang="en-US" sz="2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C35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kern="1400" dirty="0">
                          <a:solidFill>
                            <a:srgbClr val="000000"/>
                          </a:solidFill>
                          <a:effectLst/>
                          <a:latin typeface="Myriad Pro"/>
                        </a:rPr>
                        <a:t>Admitted Students</a:t>
                      </a:r>
                      <a:endParaRPr lang="en-US" sz="2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C35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kern="1400" dirty="0">
                          <a:solidFill>
                            <a:srgbClr val="000000"/>
                          </a:solidFill>
                          <a:effectLst/>
                          <a:latin typeface="Myriad Pro"/>
                        </a:rPr>
                        <a:t>Enrolled  Students</a:t>
                      </a:r>
                      <a:endParaRPr lang="en-US" sz="2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C35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kern="1400" dirty="0">
                          <a:solidFill>
                            <a:srgbClr val="000000"/>
                          </a:solidFill>
                          <a:effectLst/>
                          <a:latin typeface="Myriad Pro"/>
                        </a:rPr>
                        <a:t>Yield</a:t>
                      </a:r>
                      <a:endParaRPr lang="en-US" sz="2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C357"/>
                    </a:solidFill>
                  </a:tcPr>
                </a:tc>
              </a:tr>
              <a:tr h="48409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 dirty="0">
                          <a:solidFill>
                            <a:srgbClr val="000000"/>
                          </a:solidFill>
                          <a:effectLst/>
                          <a:latin typeface="Myriad Pro"/>
                        </a:rPr>
                        <a:t>14,064</a:t>
                      </a:r>
                      <a:endParaRPr lang="en-US" sz="2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>
                          <a:solidFill>
                            <a:srgbClr val="000000"/>
                          </a:solidFill>
                          <a:effectLst/>
                          <a:latin typeface="Myriad Pro"/>
                        </a:rPr>
                        <a:t>10,467</a:t>
                      </a:r>
                      <a:endParaRPr lang="en-US" sz="24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>
                          <a:solidFill>
                            <a:srgbClr val="000000"/>
                          </a:solidFill>
                          <a:effectLst/>
                          <a:latin typeface="Myriad Pro"/>
                        </a:rPr>
                        <a:t>2,856</a:t>
                      </a:r>
                      <a:endParaRPr lang="en-US" sz="24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 dirty="0">
                          <a:solidFill>
                            <a:srgbClr val="000000"/>
                          </a:solidFill>
                          <a:effectLst/>
                          <a:latin typeface="Myriad Pro"/>
                        </a:rPr>
                        <a:t>27.3%</a:t>
                      </a:r>
                      <a:endParaRPr lang="en-US" sz="2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Control 6"/>
          <p:cNvSpPr>
            <a:spLocks noChangeArrowheads="1" noChangeShapeType="1"/>
          </p:cNvSpPr>
          <p:nvPr/>
        </p:nvSpPr>
        <p:spPr bwMode="auto">
          <a:xfrm>
            <a:off x="4937125" y="4960938"/>
            <a:ext cx="3389313" cy="6032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/>
          </p:nvPr>
        </p:nvGraphicFramePr>
        <p:xfrm>
          <a:off x="1165412" y="2626659"/>
          <a:ext cx="9654988" cy="3624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02762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67552" y="1007284"/>
          <a:ext cx="11483789" cy="4849368"/>
        </p:xfrm>
        <a:graphic>
          <a:graphicData uri="http://schemas.openxmlformats.org/drawingml/2006/table">
            <a:tbl>
              <a:tblPr/>
              <a:tblGrid>
                <a:gridCol w="1342783"/>
                <a:gridCol w="1577042"/>
                <a:gridCol w="1666026"/>
                <a:gridCol w="1567725"/>
                <a:gridCol w="1283110"/>
                <a:gridCol w="1936947"/>
                <a:gridCol w="2110156"/>
              </a:tblGrid>
              <a:tr h="18583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2011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2015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 vs. 2015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Increase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Share 2011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Share 2015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EMU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2,130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2,856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34.1%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CMU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3,838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3,443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-10.3%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GVSU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3,927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4,155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MSU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7,782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7,929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24.3%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24.2%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2,361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2,716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UM-AA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6,251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6,071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-2.9%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19.5%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18.5%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WMU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3,301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-292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-8.8%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WSU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2,416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2,562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3168650" y="10631488"/>
            <a:ext cx="6815138" cy="19208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865094" y="20376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5B30"/>
                </a:solidFill>
                <a:latin typeface="+mn-lt"/>
              </a:rPr>
              <a:t>ENROLLED FRESHMAN FOR EMU &amp; TOP COMPETITORS</a:t>
            </a:r>
            <a:endParaRPr lang="en-US" sz="3200" b="1" dirty="0">
              <a:solidFill>
                <a:srgbClr val="005B30"/>
              </a:solidFill>
              <a:latin typeface="+mn-lt"/>
            </a:endParaRPr>
          </a:p>
        </p:txBody>
      </p:sp>
      <p:pic>
        <p:nvPicPr>
          <p:cNvPr id="9" name="Picture 8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06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865094" y="20376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5B30"/>
                </a:solidFill>
                <a:latin typeface="+mn-lt"/>
              </a:rPr>
              <a:t>FRESHMAN PROFILE – 2011 vs. 2015</a:t>
            </a:r>
            <a:endParaRPr lang="en-US" sz="3200" b="1" dirty="0">
              <a:solidFill>
                <a:srgbClr val="005B30"/>
              </a:solidFill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30306" y="1438689"/>
          <a:ext cx="11313459" cy="2953512"/>
        </p:xfrm>
        <a:graphic>
          <a:graphicData uri="http://schemas.openxmlformats.org/drawingml/2006/table">
            <a:tbl>
              <a:tblPr/>
              <a:tblGrid>
                <a:gridCol w="3492749"/>
                <a:gridCol w="2558443"/>
                <a:gridCol w="2558443"/>
                <a:gridCol w="2703824"/>
              </a:tblGrid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Enrolled Freshmen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2011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2015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 vs. 2015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21.06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22.10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GPA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3.27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Pell 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49.9%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47.7%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-2.2%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African-American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Hispanic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ontrol 1"/>
          <p:cNvSpPr>
            <a:spLocks noChangeArrowheads="1" noChangeShapeType="1"/>
          </p:cNvSpPr>
          <p:nvPr/>
        </p:nvSpPr>
        <p:spPr bwMode="auto">
          <a:xfrm>
            <a:off x="4935538" y="8691563"/>
            <a:ext cx="3389312" cy="11271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59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graphicFrame>
        <p:nvGraphicFramePr>
          <p:cNvPr id="14" name="Content Placeholder 1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56374" y="1078420"/>
          <a:ext cx="6107179" cy="5452872"/>
        </p:xfrm>
        <a:graphic>
          <a:graphicData uri="http://schemas.openxmlformats.org/drawingml/2006/table">
            <a:tbl>
              <a:tblPr/>
              <a:tblGrid>
                <a:gridCol w="6107179"/>
              </a:tblGrid>
              <a:tr h="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kern="1400" dirty="0">
                          <a:solidFill>
                            <a:srgbClr val="005B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MAJORS (Based on Enrollment)</a:t>
                      </a:r>
                      <a:endParaRPr lang="en-US" sz="24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Undeclared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Nursing Intent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Psychology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Criminology/Criminal Justice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Business Administration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Pre-Med/Osteopathy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Biology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r>
                        <a:rPr lang="en-US" sz="2200" kern="14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Liberal Arts Elementary Teaching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r>
                        <a:rPr lang="en-US" sz="2200" kern="14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Pre-OT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Mechanical Engineering Tech.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6831105" y="1586753"/>
          <a:ext cx="5120368" cy="4590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Control 1"/>
          <p:cNvSpPr>
            <a:spLocks noChangeArrowheads="1" noChangeShapeType="1"/>
          </p:cNvSpPr>
          <p:nvPr/>
        </p:nvSpPr>
        <p:spPr bwMode="auto">
          <a:xfrm>
            <a:off x="5910263" y="9891713"/>
            <a:ext cx="3222625" cy="11477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865094" y="20376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5B30"/>
                </a:solidFill>
                <a:latin typeface="+mn-lt"/>
              </a:rPr>
              <a:t>FRESHMAN PROFILE - FALL 2015</a:t>
            </a:r>
            <a:endParaRPr lang="en-US" sz="3200" b="1" dirty="0">
              <a:solidFill>
                <a:srgbClr val="005B30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0128" y="1129554"/>
            <a:ext cx="2178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kern="1400" dirty="0" smtClean="0">
                <a:solidFill>
                  <a:srgbClr val="005B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COLLEGE</a:t>
            </a:r>
            <a:endParaRPr lang="en-US" sz="2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791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graphicFrame>
        <p:nvGraphicFramePr>
          <p:cNvPr id="14" name="Content Placeholder 1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56374" y="1078420"/>
          <a:ext cx="6107179" cy="5452872"/>
        </p:xfrm>
        <a:graphic>
          <a:graphicData uri="http://schemas.openxmlformats.org/drawingml/2006/table">
            <a:tbl>
              <a:tblPr/>
              <a:tblGrid>
                <a:gridCol w="6107179"/>
              </a:tblGrid>
              <a:tr h="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kern="1400" dirty="0">
                          <a:solidFill>
                            <a:srgbClr val="005B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</a:t>
                      </a:r>
                      <a:r>
                        <a:rPr lang="en-US" sz="2400" b="1" kern="1400" dirty="0" smtClean="0">
                          <a:solidFill>
                            <a:srgbClr val="005B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FEEDER HIGH SCHOOLS</a:t>
                      </a:r>
                      <a:endParaRPr lang="en-US" sz="24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Huron High School (83)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Lincoln High School (51)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Canton High School (46)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Southgate</a:t>
                      </a:r>
                      <a:r>
                        <a:rPr lang="en-US" sz="2200" kern="14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-Anderson High School (42)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Glenn High School (41)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Saline High School (41)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Belleville High School (40)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Plymouth High School (38)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Brighton</a:t>
                      </a:r>
                      <a:r>
                        <a:rPr lang="en-US" sz="2200" kern="14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High School (43)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F. Kennedy High School (33)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sp>
        <p:nvSpPr>
          <p:cNvPr id="15" name="Control 1"/>
          <p:cNvSpPr>
            <a:spLocks noChangeArrowheads="1" noChangeShapeType="1"/>
          </p:cNvSpPr>
          <p:nvPr/>
        </p:nvSpPr>
        <p:spPr bwMode="auto">
          <a:xfrm>
            <a:off x="5910263" y="9891713"/>
            <a:ext cx="3222625" cy="11477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865094" y="20376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5B30"/>
                </a:solidFill>
                <a:latin typeface="+mn-lt"/>
              </a:rPr>
              <a:t>FRESHMAN PROFILE - FALL 2015</a:t>
            </a:r>
            <a:endParaRPr lang="en-US" sz="3200" b="1" dirty="0">
              <a:solidFill>
                <a:srgbClr val="005B30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0128" y="1129554"/>
            <a:ext cx="1992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kern="1400" dirty="0" smtClean="0">
                <a:solidFill>
                  <a:srgbClr val="005B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COUNTY</a:t>
            </a:r>
            <a:endParaRPr lang="en-US" sz="2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6302188" y="1591219"/>
          <a:ext cx="5567083" cy="4477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09577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3168650" y="10631488"/>
            <a:ext cx="6815138" cy="19208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865094" y="20376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5B30"/>
                </a:solidFill>
                <a:latin typeface="+mn-lt"/>
              </a:rPr>
              <a:t>FTIAC STUDENT ENROLLMENT</a:t>
            </a:r>
            <a:endParaRPr lang="en-US" sz="3200" b="1" dirty="0">
              <a:solidFill>
                <a:srgbClr val="005B30"/>
              </a:solidFill>
              <a:latin typeface="+mn-lt"/>
            </a:endParaRPr>
          </a:p>
        </p:txBody>
      </p:sp>
      <p:pic>
        <p:nvPicPr>
          <p:cNvPr id="9" name="Picture 8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13765" y="1317127"/>
          <a:ext cx="11564469" cy="3824605"/>
        </p:xfrm>
        <a:graphic>
          <a:graphicData uri="http://schemas.openxmlformats.org/drawingml/2006/table">
            <a:tbl>
              <a:tblPr/>
              <a:tblGrid>
                <a:gridCol w="1640541"/>
                <a:gridCol w="1694329"/>
                <a:gridCol w="1873624"/>
                <a:gridCol w="2097741"/>
                <a:gridCol w="2097741"/>
                <a:gridCol w="2160493"/>
              </a:tblGrid>
              <a:tr h="4165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Cohort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 Hours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 Tuition &amp; Fee Revenue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Aid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Revenue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</a:t>
                      </a: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1,984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53,588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$16,773,044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$5,570,355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$11,202,689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2,118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60,744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$19,262,421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$7,174,481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$12,087,940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2,595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75,228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$24,483,334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$10,079,128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$14,404,206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2013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2,872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83,150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$28,039,601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$11,049,425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$16,990,176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2,553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74,011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$25,998,456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$10,862,370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$15,136,086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2,855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83,777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$31,198,599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$14,805,293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$16,393,306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305175" y="5084763"/>
            <a:ext cx="6675438" cy="16462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35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3168650" y="10631488"/>
            <a:ext cx="6815138" cy="19208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865094" y="20376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5B30"/>
                </a:solidFill>
                <a:latin typeface="+mn-lt"/>
              </a:rPr>
              <a:t>CHANGE IN STUDENT MIX</a:t>
            </a:r>
            <a:endParaRPr lang="en-US" sz="3200" b="1" dirty="0">
              <a:solidFill>
                <a:srgbClr val="005B30"/>
              </a:solidFill>
              <a:latin typeface="+mn-lt"/>
            </a:endParaRPr>
          </a:p>
        </p:txBody>
      </p:sp>
      <p:pic>
        <p:nvPicPr>
          <p:cNvPr id="9" name="Picture 8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04786" y="1354656"/>
          <a:ext cx="8462685" cy="2953512"/>
        </p:xfrm>
        <a:graphic>
          <a:graphicData uri="http://schemas.openxmlformats.org/drawingml/2006/table">
            <a:tbl>
              <a:tblPr/>
              <a:tblGrid>
                <a:gridCol w="4948520"/>
                <a:gridCol w="1676400"/>
                <a:gridCol w="1837765"/>
              </a:tblGrid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STUDENTS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Headcount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 Hours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 2012 (entered prior to Fall 2006)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21,505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 2013 (entered prior to Fall 2007)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1,160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19,904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 2014 (entered prior to Fall 2008)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9,051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 2015 (entered prior to Fall 2009)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6,764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 2016 (entered prior to Fall 2010)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5,897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725988" y="8951913"/>
            <a:ext cx="3783012" cy="12541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Control 2"/>
          <p:cNvSpPr>
            <a:spLocks noChangeArrowheads="1" noChangeShapeType="1"/>
          </p:cNvSpPr>
          <p:nvPr/>
        </p:nvSpPr>
        <p:spPr bwMode="auto">
          <a:xfrm>
            <a:off x="10036175" y="8958263"/>
            <a:ext cx="2185988" cy="12541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295075" y="4414138"/>
          <a:ext cx="8481360" cy="1476756"/>
        </p:xfrm>
        <a:graphic>
          <a:graphicData uri="http://schemas.openxmlformats.org/drawingml/2006/table">
            <a:tbl>
              <a:tblPr/>
              <a:tblGrid>
                <a:gridCol w="4922373"/>
                <a:gridCol w="1712259"/>
                <a:gridCol w="1846728"/>
              </a:tblGrid>
              <a:tr h="22890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PART-TIME STUDENTS</a:t>
                      </a:r>
                      <a:endParaRPr lang="en-US" sz="2200" b="1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Headcount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 Hours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 Year 2013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6,400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81,000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 Year 2016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4,200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56,000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Control 3"/>
          <p:cNvSpPr>
            <a:spLocks noChangeArrowheads="1" noChangeShapeType="1"/>
          </p:cNvSpPr>
          <p:nvPr/>
        </p:nvSpPr>
        <p:spPr bwMode="auto">
          <a:xfrm>
            <a:off x="5027613" y="12061825"/>
            <a:ext cx="3175000" cy="638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8991600" y="1892538"/>
          <a:ext cx="3039037" cy="3372612"/>
        </p:xfrm>
        <a:graphic>
          <a:graphicData uri="http://schemas.openxmlformats.org/drawingml/2006/table">
            <a:tbl>
              <a:tblPr/>
              <a:tblGrid>
                <a:gridCol w="1900518"/>
                <a:gridCol w="1138519"/>
              </a:tblGrid>
              <a:tr h="22890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SCH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 2011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69,890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 2012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63,402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 2013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58,158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 2014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52,188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 2015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47,571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Control 4"/>
          <p:cNvSpPr>
            <a:spLocks noChangeArrowheads="1" noChangeShapeType="1"/>
          </p:cNvSpPr>
          <p:nvPr/>
        </p:nvSpPr>
        <p:spPr bwMode="auto">
          <a:xfrm>
            <a:off x="10036175" y="8958263"/>
            <a:ext cx="2185988" cy="12541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780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3168650" y="10631488"/>
            <a:ext cx="6815138" cy="19208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865094" y="20376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TRANSFER STUDENT ENROLLMENTS</a:t>
            </a:r>
            <a:endParaRPr lang="en-US" sz="3200" b="1" dirty="0">
              <a:latin typeface="+mn-lt"/>
            </a:endParaRPr>
          </a:p>
        </p:txBody>
      </p:sp>
      <p:pic>
        <p:nvPicPr>
          <p:cNvPr id="9" name="Picture 8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5173663" y="4968875"/>
            <a:ext cx="4754562" cy="6683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85482" y="1169029"/>
          <a:ext cx="11438965" cy="3864864"/>
        </p:xfrm>
        <a:graphic>
          <a:graphicData uri="http://schemas.openxmlformats.org/drawingml/2006/table">
            <a:tbl>
              <a:tblPr/>
              <a:tblGrid>
                <a:gridCol w="4370612"/>
                <a:gridCol w="1178542"/>
                <a:gridCol w="890040"/>
                <a:gridCol w="1091160"/>
                <a:gridCol w="1192305"/>
                <a:gridCol w="1353671"/>
                <a:gridCol w="1362635"/>
              </a:tblGrid>
              <a:tr h="21973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2012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2013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2014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2015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2200" b="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2,094</a:t>
                      </a:r>
                      <a:endParaRPr lang="en-US" sz="2200" b="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1,949</a:t>
                      </a:r>
                      <a:endParaRPr lang="en-US" sz="2200" b="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1,769</a:t>
                      </a:r>
                      <a:endParaRPr lang="en-US" sz="2200" b="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1,537</a:t>
                      </a:r>
                      <a:endParaRPr lang="en-US" sz="2200" b="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-557</a:t>
                      </a:r>
                      <a:endParaRPr lang="en-US" sz="2200" b="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-26.6%</a:t>
                      </a:r>
                      <a:endParaRPr lang="en-US" sz="2200" b="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97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</a:t>
                      </a:r>
                      <a:r>
                        <a:rPr lang="en-US" sz="2200" kern="14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Arts and Sciences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635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633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588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498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-137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-21.6%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of Business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-5.2%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of Education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-106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-40.5%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of Health &amp; Human Serv.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518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497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377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-141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-27.2%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of Technology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-65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-31.3%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2"/>
          <p:cNvSpPr>
            <a:spLocks noChangeArrowheads="1" noChangeShapeType="1"/>
          </p:cNvSpPr>
          <p:nvPr/>
        </p:nvSpPr>
        <p:spPr bwMode="auto">
          <a:xfrm>
            <a:off x="3392488" y="5319713"/>
            <a:ext cx="6619875" cy="15382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16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3168650" y="10631488"/>
            <a:ext cx="6815138" cy="19208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865094" y="20376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MICHIGAN COMMUNITY COLLEGE ENROLLMENT TRENDS</a:t>
            </a:r>
            <a:endParaRPr lang="en-US" sz="3200" b="1" dirty="0">
              <a:latin typeface="+mn-lt"/>
            </a:endParaRPr>
          </a:p>
        </p:txBody>
      </p:sp>
      <p:pic>
        <p:nvPicPr>
          <p:cNvPr id="9" name="Picture 8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40661" y="1029519"/>
          <a:ext cx="11610812" cy="5120200"/>
        </p:xfrm>
        <a:graphic>
          <a:graphicData uri="http://schemas.openxmlformats.org/drawingml/2006/table">
            <a:tbl>
              <a:tblPr/>
              <a:tblGrid>
                <a:gridCol w="3469339"/>
                <a:gridCol w="1389529"/>
                <a:gridCol w="1452283"/>
                <a:gridCol w="1290917"/>
                <a:gridCol w="1281953"/>
                <a:gridCol w="1228165"/>
                <a:gridCol w="1498626"/>
              </a:tblGrid>
              <a:tr h="51506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2010-2014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Henry Ford </a:t>
                      </a: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18,525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17,650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17,338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13,836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13,790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-34%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Jackson College</a:t>
                      </a:r>
                    </a:p>
                  </a:txBody>
                  <a:tcPr marL="73152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7,870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6,988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6,328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5,665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5,487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-43%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Lansing </a:t>
                      </a: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21,969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20,640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19,082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17,562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16,031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-37%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Macomb </a:t>
                      </a: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24,468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23,969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23,729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23,446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22,914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Monroe County </a:t>
                      </a: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4,723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4,440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4,071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3,777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3,482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-36%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Oakland </a:t>
                      </a: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28,925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29,158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27,296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26,405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24,031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Schoolcraft College</a:t>
                      </a:r>
                    </a:p>
                  </a:txBody>
                  <a:tcPr marL="73152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13,579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12,770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12,522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12,385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11,542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Washtenaw </a:t>
                      </a: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14,189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12,932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12,476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12,327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12,295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Wayne County </a:t>
                      </a: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 </a:t>
                      </a: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</a:t>
                      </a:r>
                    </a:p>
                  </a:txBody>
                  <a:tcPr marL="73152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21,198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20,440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18,176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18,119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16,310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-30%</a:t>
                      </a: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397250" y="8420100"/>
            <a:ext cx="6583363" cy="28813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61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09816"/>
            <a:ext cx="9144000" cy="476970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Today’s Agenda:</a:t>
            </a:r>
          </a:p>
          <a:p>
            <a:endParaRPr lang="en-US" b="1" dirty="0"/>
          </a:p>
          <a:p>
            <a:pPr marL="342900" indent="-342900" algn="l">
              <a:buFont typeface="+mj-lt"/>
              <a:buAutoNum type="arabicPeriod"/>
            </a:pPr>
            <a:r>
              <a:rPr lang="en-US" b="1" dirty="0" smtClean="0"/>
              <a:t>Welcome &amp; Overview of responses from February meeting</a:t>
            </a:r>
            <a:br>
              <a:rPr lang="en-US" b="1" dirty="0" smtClean="0"/>
            </a:br>
            <a:r>
              <a:rPr lang="en-US" dirty="0" smtClean="0"/>
              <a:t>Don </a:t>
            </a:r>
            <a:r>
              <a:rPr lang="en-US" dirty="0" err="1" smtClean="0"/>
              <a:t>Loppnow</a:t>
            </a:r>
            <a:r>
              <a:rPr lang="en-US" dirty="0" smtClean="0"/>
              <a:t>, Interim President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1" dirty="0" smtClean="0"/>
              <a:t>*“Enrollment 101”</a:t>
            </a:r>
            <a:br>
              <a:rPr lang="en-US" b="1" dirty="0" smtClean="0"/>
            </a:br>
            <a:r>
              <a:rPr lang="en-US" dirty="0" smtClean="0"/>
              <a:t>Kevin </a:t>
            </a:r>
            <a:r>
              <a:rPr lang="en-US" dirty="0" err="1" smtClean="0"/>
              <a:t>Kucera</a:t>
            </a:r>
            <a:r>
              <a:rPr lang="en-US" dirty="0" smtClean="0"/>
              <a:t>, Associate Vice President for Enrollment Management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1" dirty="0" smtClean="0"/>
              <a:t>*FY16 Budget Update</a:t>
            </a:r>
            <a:br>
              <a:rPr lang="en-US" b="1" dirty="0" smtClean="0"/>
            </a:br>
            <a:r>
              <a:rPr lang="en-US" dirty="0" smtClean="0"/>
              <a:t>Mike Valdes, Chief Financial Officer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1" dirty="0" smtClean="0"/>
              <a:t>Table Discussion, survey sheets, and Open Q&amp;A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1" dirty="0" smtClean="0"/>
              <a:t>Closing Remarks</a:t>
            </a:r>
            <a:endParaRPr lang="en-US" b="1" dirty="0"/>
          </a:p>
        </p:txBody>
      </p:sp>
      <p:pic>
        <p:nvPicPr>
          <p:cNvPr id="4" name="Picture 3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112" y="278208"/>
            <a:ext cx="1835099" cy="69363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4389" y="6356350"/>
            <a:ext cx="5172891" cy="365125"/>
          </a:xfrm>
        </p:spPr>
        <p:txBody>
          <a:bodyPr/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* Q&amp;A available immediately following the presentation</a:t>
            </a:r>
            <a:endParaRPr lang="en-US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0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3168650" y="10631488"/>
            <a:ext cx="6815138" cy="19208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865094" y="20376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MICHIGAN PUBLIC UNIVERSITY ENROLLMENT TRENDS</a:t>
            </a:r>
            <a:endParaRPr lang="en-US" sz="3200" b="1" dirty="0">
              <a:latin typeface="+mn-lt"/>
            </a:endParaRPr>
          </a:p>
        </p:txBody>
      </p:sp>
      <p:pic>
        <p:nvPicPr>
          <p:cNvPr id="9" name="Picture 8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95835" y="1189130"/>
          <a:ext cx="11565990" cy="4940775"/>
        </p:xfrm>
        <a:graphic>
          <a:graphicData uri="http://schemas.openxmlformats.org/drawingml/2006/table">
            <a:tbl>
              <a:tblPr/>
              <a:tblGrid>
                <a:gridCol w="3757305"/>
                <a:gridCol w="1373695"/>
                <a:gridCol w="1467625"/>
                <a:gridCol w="1241835"/>
                <a:gridCol w="1241835"/>
                <a:gridCol w="1241835"/>
                <a:gridCol w="1241860"/>
              </a:tblGrid>
              <a:tr h="4751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506" marR="34506" marT="34506" marB="3450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506" marR="34506" marT="34506" marB="3450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506" marR="34506" marT="34506" marB="3450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506" marR="34506" marT="34506" marB="3450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506" marR="34506" marT="34506" marB="3450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2010-2014</a:t>
                      </a:r>
                      <a:endParaRPr lang="en-US" sz="2200" kern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506" marR="34506" marT="34506" marB="34506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010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Michigan University</a:t>
                      </a:r>
                    </a:p>
                  </a:txBody>
                  <a:tcPr marL="69012" marR="34506" marT="34506" marB="3450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28,292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28,194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27,626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26,841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26,879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-5%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0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Eastern Michigan University</a:t>
                      </a:r>
                    </a:p>
                  </a:txBody>
                  <a:tcPr marL="69012" marR="34506" marT="34506" marB="3450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23,565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23,419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23,518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23,447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22,401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-5%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0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 Valley State University</a:t>
                      </a:r>
                    </a:p>
                  </a:txBody>
                  <a:tcPr marL="69012" marR="34506" marT="34506" marB="3450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24,541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24,662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24,654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24,477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25,094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0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Oakland University</a:t>
                      </a:r>
                    </a:p>
                  </a:txBody>
                  <a:tcPr marL="69012" marR="34506" marT="34506" marB="3450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19,053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19,379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19,740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20,169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20,519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0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of </a:t>
                      </a:r>
                      <a:r>
                        <a:rPr lang="en-US" sz="22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Mich.-Dearborn</a:t>
                      </a:r>
                      <a:endParaRPr lang="en-US" sz="22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012" marR="34506" marT="34506" marB="3450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8,599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8,664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8,790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8,748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8,923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0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Wayne State University</a:t>
                      </a:r>
                    </a:p>
                  </a:txBody>
                  <a:tcPr marL="69012" marR="34506" marT="34506" marB="3450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31,505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30,765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28,938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27,897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27,578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-14%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0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Western Michigan University</a:t>
                      </a:r>
                    </a:p>
                  </a:txBody>
                  <a:tcPr marL="69012" marR="34506" marT="34506" marB="3450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25,045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25,086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24,598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24,294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23,914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-5%</a:t>
                      </a:r>
                    </a:p>
                  </a:txBody>
                  <a:tcPr marL="34506" marR="34506" marT="34506" marB="34506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576638" y="3417888"/>
            <a:ext cx="6583362" cy="41148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337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3168650" y="10631488"/>
            <a:ext cx="6815138" cy="19208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865094" y="20376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NEW ACCELERATED ONLINE PROGRAMS – RN2BSN</a:t>
            </a:r>
            <a:endParaRPr lang="en-US" sz="3200" b="1" dirty="0">
              <a:latin typeface="+mn-lt"/>
            </a:endParaRPr>
          </a:p>
        </p:txBody>
      </p:sp>
      <p:pic>
        <p:nvPicPr>
          <p:cNvPr id="9" name="Picture 8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4" r="2465"/>
          <a:stretch/>
        </p:blipFill>
        <p:spPr bwMode="auto">
          <a:xfrm>
            <a:off x="259976" y="1010954"/>
            <a:ext cx="5408706" cy="478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6203577" y="654425"/>
          <a:ext cx="5747896" cy="5961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55748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09816"/>
            <a:ext cx="9144000" cy="4769708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4800" b="1" dirty="0"/>
              <a:t>3</a:t>
            </a:r>
            <a:r>
              <a:rPr lang="en-US" sz="4800" b="1" dirty="0" smtClean="0">
                <a:solidFill>
                  <a:schemeClr val="tx1"/>
                </a:solidFill>
              </a:rPr>
              <a:t>. FY16 Budget Update</a:t>
            </a:r>
            <a:endParaRPr lang="en-US" sz="4800" b="1" dirty="0"/>
          </a:p>
        </p:txBody>
      </p:sp>
      <p:pic>
        <p:nvPicPr>
          <p:cNvPr id="4" name="Picture 3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112" y="278208"/>
            <a:ext cx="1835099" cy="69363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4389" y="6356350"/>
            <a:ext cx="5172891" cy="365125"/>
          </a:xfrm>
        </p:spPr>
        <p:txBody>
          <a:bodyPr/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* Q&amp;A available immediately following the presentation</a:t>
            </a:r>
            <a:endParaRPr lang="en-US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3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Overview</a:t>
            </a:r>
            <a:endParaRPr lang="en-US" sz="32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4718866"/>
          </a:xfrm>
        </p:spPr>
        <p:txBody>
          <a:bodyPr/>
          <a:lstStyle/>
          <a:p>
            <a:r>
              <a:rPr lang="en-US" dirty="0" smtClean="0"/>
              <a:t>Recent financial results put University in challenging financial position.</a:t>
            </a:r>
          </a:p>
          <a:p>
            <a:r>
              <a:rPr lang="en-US" dirty="0" smtClean="0"/>
              <a:t>University expenses have generally been kept within Budget.</a:t>
            </a:r>
          </a:p>
          <a:p>
            <a:r>
              <a:rPr lang="en-US" dirty="0" smtClean="0"/>
              <a:t>Unfortunately, revenue growth has been challenging, and revenue budgets have not been accurately estimated to reflect the challenges.</a:t>
            </a:r>
            <a:endParaRPr lang="en-US" dirty="0" smtClean="0"/>
          </a:p>
          <a:p>
            <a:r>
              <a:rPr lang="en-US" dirty="0" smtClean="0"/>
              <a:t>Need to improve financial position.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002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361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State Support vs. Tuition (Gross)</a:t>
            </a:r>
            <a:endParaRPr lang="en-US" sz="32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471886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174171" y="968830"/>
          <a:ext cx="11777301" cy="5007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79615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78041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State Support vs. Tuition (Gross)</a:t>
            </a:r>
            <a:endParaRPr lang="en-US" sz="32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471886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130629" y="1045028"/>
          <a:ext cx="11930742" cy="5250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39409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Student Credit Hours Trend (2009-2017) </a:t>
            </a:r>
            <a:br>
              <a:rPr lang="en-US" sz="32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>(in 000’s)</a:t>
            </a:r>
            <a:endParaRPr lang="en-US" sz="14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extLst/>
          </p:nvPr>
        </p:nvGraphicFramePr>
        <p:xfrm>
          <a:off x="685801" y="1208314"/>
          <a:ext cx="11005456" cy="4788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66800" y="6259286"/>
            <a:ext cx="2579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* Forecast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SCH Budget vs. Actual</a:t>
            </a:r>
            <a:endParaRPr lang="en-US" sz="32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337458" y="1121227"/>
          <a:ext cx="11299372" cy="4811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398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FY16 Revenue (Budget vs. Actual) </a:t>
            </a:r>
            <a:endParaRPr lang="en-US" sz="3200" b="1" dirty="0">
              <a:latin typeface="+mn-lt"/>
            </a:endParaRPr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91888" y="1393373"/>
          <a:ext cx="10882601" cy="4408712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4310207"/>
                <a:gridCol w="2262188"/>
                <a:gridCol w="1780303"/>
                <a:gridCol w="2529903"/>
              </a:tblGrid>
              <a:tr h="79528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FY16 Budget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Projected    </a:t>
                      </a:r>
                    </a:p>
                    <a:p>
                      <a:pPr algn="ctr" fontAlgn="b"/>
                      <a:r>
                        <a:rPr lang="en-US" sz="20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(as of 2/29/16)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vs</a:t>
                      </a:r>
                      <a:r>
                        <a:rPr lang="en-US" sz="2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Budget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7229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Tuition and Fees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229,300,000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225,800,000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 (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3,500,000)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7229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State Appropriations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                   - 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7229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Investment Income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1,500,000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               - 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 (1,500,000)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7215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Other Revenue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</a:t>
                      </a:r>
                      <a:r>
                        <a:rPr lang="en-US" sz="20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8,500,000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</a:t>
                      </a:r>
                      <a:r>
                        <a:rPr lang="en-US" sz="20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8,200,000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     </a:t>
                      </a:r>
                      <a:r>
                        <a:rPr lang="en-US" sz="20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(300,000)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7229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312,000,000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306,700,000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  (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5,300,000)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799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Expense Management Trends</a:t>
            </a:r>
            <a:endParaRPr lang="en-US" sz="32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471886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957939" y="1197435"/>
          <a:ext cx="10417631" cy="4979527"/>
        </p:xfrm>
        <a:graphic>
          <a:graphicData uri="http://schemas.openxmlformats.org/drawingml/2006/table">
            <a:tbl>
              <a:tblPr/>
              <a:tblGrid>
                <a:gridCol w="3786776"/>
                <a:gridCol w="1326171"/>
                <a:gridCol w="1326171"/>
                <a:gridCol w="1326171"/>
                <a:gridCol w="1326171"/>
                <a:gridCol w="1326171"/>
              </a:tblGrid>
              <a:tr h="410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($ in millions)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FY-13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FY-14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FY-15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FY-16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CAGR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 Personnel Costs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197.5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198.1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196.6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196.5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Financial Aid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35.4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39.2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43.8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48.5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Supplies, Services, &amp; Maintenance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36.3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35.5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36.1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38.2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Utilities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5.2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5.2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5.5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4.9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Debt Service/Asset Preservation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14.9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14.9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16.3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16.3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Foundation Support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1.8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1.8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1.6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1.6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460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Other (Contingency)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0.9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1.7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4.1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5.7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 Expenditures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292.0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296.4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304.0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311.7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Expenditures w/o Financial Aid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256.60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257.20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260.20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263.20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Increase Y-O-Y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28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09816"/>
            <a:ext cx="9144000" cy="4769708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4800" b="1" dirty="0" smtClean="0">
                <a:solidFill>
                  <a:schemeClr val="tx1"/>
                </a:solidFill>
              </a:rPr>
              <a:t>1. Overview of responses from February meeting</a:t>
            </a:r>
            <a:endParaRPr lang="en-US" sz="4800" b="1" dirty="0"/>
          </a:p>
        </p:txBody>
      </p:sp>
      <p:pic>
        <p:nvPicPr>
          <p:cNvPr id="4" name="Picture 3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112" y="278208"/>
            <a:ext cx="1835099" cy="69363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4389" y="6356350"/>
            <a:ext cx="5172891" cy="365125"/>
          </a:xfrm>
        </p:spPr>
        <p:txBody>
          <a:bodyPr/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* Q&amp;A available immediately following the presentation</a:t>
            </a:r>
            <a:endParaRPr lang="en-US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84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u="sng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Operating Surplus (Deficit) </a:t>
            </a:r>
            <a:r>
              <a:rPr lang="en-US" sz="3200" b="1" u="sng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History*:</a:t>
            </a:r>
            <a:r>
              <a:rPr lang="en-US" sz="3200" b="1" u="sng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u="sng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+mn-lt"/>
            </a:endParaRPr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35429" y="1012371"/>
          <a:ext cx="10961913" cy="4759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ctangle 1"/>
          <p:cNvSpPr/>
          <p:nvPr/>
        </p:nvSpPr>
        <p:spPr>
          <a:xfrm>
            <a:off x="609599" y="5807631"/>
            <a:ext cx="11341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prstClr val="black"/>
                </a:solidFill>
              </a:rPr>
              <a:t>*Annual </a:t>
            </a:r>
            <a:r>
              <a:rPr lang="en-US" i="1" dirty="0">
                <a:solidFill>
                  <a:prstClr val="black"/>
                </a:solidFill>
              </a:rPr>
              <a:t>surplus/(deficit) adjusted for investment income, gain/loss on derivative valuations and capital appropriations</a:t>
            </a:r>
          </a:p>
        </p:txBody>
      </p:sp>
    </p:spTree>
    <p:extLst>
      <p:ext uri="{BB962C8B-B14F-4D97-AF65-F5344CB8AC3E}">
        <p14:creationId xmlns:p14="http://schemas.microsoft.com/office/powerpoint/2010/main" val="5963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76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Auxiliary Surplus/Deficit</a:t>
            </a:r>
            <a:endParaRPr lang="en-US" sz="3200" b="1" dirty="0">
              <a:latin typeface="+mn-lt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/>
          </p:nvPr>
        </p:nvGraphicFramePr>
        <p:xfrm>
          <a:off x="402775" y="1121230"/>
          <a:ext cx="10685361" cy="4642809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800776"/>
                <a:gridCol w="667314"/>
                <a:gridCol w="166828"/>
                <a:gridCol w="843656"/>
                <a:gridCol w="892628"/>
                <a:gridCol w="805543"/>
                <a:gridCol w="522514"/>
                <a:gridCol w="838200"/>
                <a:gridCol w="957943"/>
                <a:gridCol w="827315"/>
                <a:gridCol w="729342"/>
                <a:gridCol w="870858"/>
                <a:gridCol w="957942"/>
                <a:gridCol w="804502"/>
              </a:tblGrid>
              <a:tr h="455736">
                <a:tc>
                  <a:txBody>
                    <a:bodyPr/>
                    <a:lstStyle/>
                    <a:p>
                      <a:pPr algn="ctr" fontAlgn="b"/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FY14 </a:t>
                      </a:r>
                      <a:r>
                        <a:rPr lang="en-US" sz="1400" b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US" sz="14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FY15 Actual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16 Budget 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</a:t>
                      </a:r>
                      <a:endParaRPr lang="en-US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Expenses</a:t>
                      </a:r>
                      <a:endParaRPr lang="en-US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</a:t>
                      </a:r>
                      <a:endParaRPr lang="en-US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Expenses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Expenses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361,475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(562,964)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(201,489)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853,982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(1,150,015)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(296,033)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1,350,000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(1,300,603)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49,397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Children's Institute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608,330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(1,081,143)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(472,813)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606,131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(1,029,031)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(422,900)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590,000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(1,370,797)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(780,797)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Convo/Pease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697,167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(1,688,205)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(991,038)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589,556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(1,618,130)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(1,028,574)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632,949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(1,487,819)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(854,870)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Dining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18,115,559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(17,102,021)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1,013,538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17,987,974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(17,153,940)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834,034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17,944,843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(17,147,270)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797,573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Eagle Crest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1,831,658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(1,831,658)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-  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1,846,244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(1,702,889)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143,355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1,794,626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(1,794,626)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-  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Echo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164,433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(709,650)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(545,217)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172,653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(407,373)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(234,720)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190,000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(331,867)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(141,867)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Housing/Apts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17,993,389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(16,388,202)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1,605,187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17,687,646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(15,414,489)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2,273,157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18,792,923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(15,988,073)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2,804,850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Parking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3,513,578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(2,498,750)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1,014,828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3,459,957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(2,236,269)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1,223,688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4,471,723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(2,551,152)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1,920,571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Practice Facility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350,728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(301,327)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49,401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312,141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(303,076)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9,065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315,816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(280,870)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34,946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Rec/IM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586,433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(1,965,475)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(1,379,042)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642,994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(2,215,852)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(1,572,858)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610,000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(2,170,662)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(1,560,662)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 Center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1,147,829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(2,017,798)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(869,969)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1,198,492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(2,190,128)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(991,636)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1,070,000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(2,174,300)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(1,104,300)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 Health Services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1,030,532 </a:t>
                      </a:r>
                      <a:endParaRPr lang="en-US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(2,104,807)</a:t>
                      </a:r>
                      <a:endParaRPr lang="en-US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(1,074,275)</a:t>
                      </a:r>
                      <a:endParaRPr lang="en-US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1,156,898 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(2,101,969)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(945,071)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1,100,000 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(2,194,330)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(1,094,330)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27868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46,401,111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(48,252,000)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(1,850,889)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46,514,668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(47,523,161)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(1,008,493)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48,862,880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(48,792,369)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70,511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63947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65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EMU Reserve Trends</a:t>
            </a:r>
            <a:br>
              <a:rPr lang="en-US" sz="3200" b="1" dirty="0" smtClean="0">
                <a:latin typeface="+mn-lt"/>
              </a:rPr>
            </a:br>
            <a:r>
              <a:rPr lang="en-US" sz="2000" b="1" dirty="0" smtClean="0">
                <a:latin typeface="+mn-lt"/>
              </a:rPr>
              <a:t>($ in millions)</a:t>
            </a:r>
            <a:endParaRPr lang="en-US" sz="2000" b="1" dirty="0">
              <a:latin typeface="+mn-lt"/>
            </a:endParaRPr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186543"/>
          <a:ext cx="10515600" cy="4990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895673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Strategies to Address Projected FY16 Deficit</a:t>
            </a:r>
            <a:endParaRPr lang="en-US" sz="32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4718866"/>
          </a:xfrm>
        </p:spPr>
        <p:txBody>
          <a:bodyPr/>
          <a:lstStyle/>
          <a:p>
            <a:r>
              <a:rPr lang="en-US" dirty="0" smtClean="0"/>
              <a:t>Multiple Budget Meetings with EC on controlling costs for FY16</a:t>
            </a:r>
          </a:p>
          <a:p>
            <a:r>
              <a:rPr lang="en-US" dirty="0" smtClean="0"/>
              <a:t>Preliminary Development of FY17 Expense Budget</a:t>
            </a:r>
          </a:p>
          <a:p>
            <a:r>
              <a:rPr lang="en-US" dirty="0" smtClean="0"/>
              <a:t>Implemented changes to:</a:t>
            </a:r>
          </a:p>
          <a:p>
            <a:pPr lvl="1"/>
            <a:r>
              <a:rPr lang="en-US" dirty="0" smtClean="0"/>
              <a:t>FF&amp;E expenditures</a:t>
            </a:r>
          </a:p>
          <a:p>
            <a:pPr lvl="1"/>
            <a:r>
              <a:rPr lang="en-US" dirty="0" smtClean="0"/>
              <a:t>Travel</a:t>
            </a:r>
          </a:p>
          <a:p>
            <a:pPr lvl="1"/>
            <a:r>
              <a:rPr lang="en-US" dirty="0" smtClean="0"/>
              <a:t>Pause to all but “Mission Critical” hiring</a:t>
            </a:r>
          </a:p>
          <a:p>
            <a:endParaRPr lang="en-US" dirty="0"/>
          </a:p>
        </p:txBody>
      </p:sp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prstClr val="black"/>
                </a:solidFill>
              </a:rPr>
              <a:t>March 16, 2016</a:t>
            </a:r>
            <a:endParaRPr lang="en-US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108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09816"/>
            <a:ext cx="9144000" cy="4769708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4800" b="1" dirty="0" smtClean="0">
                <a:solidFill>
                  <a:schemeClr val="tx1"/>
                </a:solidFill>
              </a:rPr>
              <a:t>Questions?</a:t>
            </a:r>
            <a:endParaRPr lang="en-US" sz="4800" b="1" dirty="0"/>
          </a:p>
        </p:txBody>
      </p:sp>
      <p:pic>
        <p:nvPicPr>
          <p:cNvPr id="4" name="Picture 3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112" y="278208"/>
            <a:ext cx="1835099" cy="69363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4389" y="6356350"/>
            <a:ext cx="5172891" cy="365125"/>
          </a:xfrm>
        </p:spPr>
        <p:txBody>
          <a:bodyPr/>
          <a:lstStyle/>
          <a:p>
            <a:endParaRPr lang="en-US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83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+mn-lt"/>
              </a:rPr>
              <a:t>Q1. </a:t>
            </a:r>
            <a:r>
              <a:rPr lang="en-US" sz="3200" b="1" dirty="0">
                <a:latin typeface="+mn-lt"/>
              </a:rPr>
              <a:t>What are your three (or more) most pressing questions that you would like to have answered about the University?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313765"/>
              </p:ext>
            </p:extLst>
          </p:nvPr>
        </p:nvGraphicFramePr>
        <p:xfrm>
          <a:off x="838200" y="1462692"/>
          <a:ext cx="5185095" cy="473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6351"/>
                <a:gridCol w="808744"/>
              </a:tblGrid>
              <a:tr h="525192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525192">
                <a:tc>
                  <a:txBody>
                    <a:bodyPr/>
                    <a:lstStyle/>
                    <a:p>
                      <a:r>
                        <a:rPr lang="en-US" dirty="0" smtClean="0"/>
                        <a:t>Budget: revenue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hortfalls, expenses, capital, strategies for addressing challenges,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  <a:tr h="373766">
                <a:tc>
                  <a:txBody>
                    <a:bodyPr/>
                    <a:lstStyle/>
                    <a:p>
                      <a:r>
                        <a:rPr lang="en-US" dirty="0" smtClean="0"/>
                        <a:t>Having</a:t>
                      </a:r>
                      <a:r>
                        <a:rPr lang="en-US" baseline="0" dirty="0" smtClean="0"/>
                        <a:t> c</a:t>
                      </a:r>
                      <a:r>
                        <a:rPr lang="en-US" dirty="0" smtClean="0"/>
                        <a:t>lear future directions / priorities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</a:tr>
              <a:tr h="583717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Institutional</a:t>
                      </a:r>
                      <a:r>
                        <a:rPr lang="en-US" baseline="0" dirty="0" smtClean="0"/>
                        <a:t> stability, morale, efficiency, transparency, accountability/diversity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  <a:tr h="525192">
                <a:tc>
                  <a:txBody>
                    <a:bodyPr/>
                    <a:lstStyle/>
                    <a:p>
                      <a:r>
                        <a:rPr lang="en-US" dirty="0" smtClean="0"/>
                        <a:t>Athletics: Cost / Benefit analysis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525192">
                <a:tc>
                  <a:txBody>
                    <a:bodyPr/>
                    <a:lstStyle/>
                    <a:p>
                      <a:r>
                        <a:rPr lang="en-US" dirty="0" smtClean="0"/>
                        <a:t>Enrollment</a:t>
                      </a:r>
                      <a:r>
                        <a:rPr lang="en-US" baseline="0" dirty="0" smtClean="0"/>
                        <a:t>: questions re: enrollment changes,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525192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recruitment &amp; EMU branding (internationally and locally)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</a:p>
                  </a:txBody>
                  <a:tcPr/>
                </a:tc>
              </a:tr>
              <a:tr h="525192"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programs / innovation / revitalization / sustainability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738268"/>
              </p:ext>
            </p:extLst>
          </p:nvPr>
        </p:nvGraphicFramePr>
        <p:xfrm>
          <a:off x="6165909" y="1471056"/>
          <a:ext cx="5098060" cy="4731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2621"/>
                <a:gridCol w="785439"/>
              </a:tblGrid>
              <a:tr h="519622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647905">
                <a:tc>
                  <a:txBody>
                    <a:bodyPr/>
                    <a:lstStyle/>
                    <a:p>
                      <a:r>
                        <a:rPr lang="en-US" dirty="0" smtClean="0"/>
                        <a:t>Capital: Campus</a:t>
                      </a:r>
                      <a:r>
                        <a:rPr lang="en-US" baseline="0" dirty="0" smtClean="0"/>
                        <a:t> &amp; B</a:t>
                      </a:r>
                      <a:r>
                        <a:rPr lang="en-US" dirty="0" smtClean="0"/>
                        <a:t>uilding Renovations</a:t>
                      </a:r>
                      <a:r>
                        <a:rPr lang="en-US" baseline="0" dirty="0" smtClean="0"/>
                        <a:t> /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C</a:t>
                      </a:r>
                      <a:r>
                        <a:rPr lang="en-US" dirty="0" smtClean="0"/>
                        <a:t>apital</a:t>
                      </a:r>
                      <a:r>
                        <a:rPr lang="en-US" baseline="0" dirty="0" smtClean="0"/>
                        <a:t>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73999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</a:t>
                      </a:r>
                      <a:r>
                        <a:rPr lang="en-US" baseline="0" dirty="0" smtClean="0"/>
                        <a:t> success (retention, completion)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647905">
                <a:tc>
                  <a:txBody>
                    <a:bodyPr/>
                    <a:lstStyle/>
                    <a:p>
                      <a:r>
                        <a:rPr lang="en-US" dirty="0" smtClean="0"/>
                        <a:t>Alumni / community</a:t>
                      </a:r>
                      <a:r>
                        <a:rPr lang="en-US" baseline="0" dirty="0" smtClean="0"/>
                        <a:t>  involvement / fundraising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647905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 </a:t>
                      </a:r>
                      <a:r>
                        <a:rPr lang="en-US" baseline="0" dirty="0" smtClean="0"/>
                        <a:t>&amp; C</a:t>
                      </a:r>
                      <a:r>
                        <a:rPr lang="en-US" dirty="0" smtClean="0"/>
                        <a:t>ollaboration:</a:t>
                      </a:r>
                      <a:r>
                        <a:rPr lang="en-US" baseline="0" dirty="0" smtClean="0"/>
                        <a:t> b</a:t>
                      </a:r>
                      <a:r>
                        <a:rPr lang="en-US" dirty="0" smtClean="0"/>
                        <a:t>uild strategic</a:t>
                      </a:r>
                      <a:r>
                        <a:rPr lang="en-US" baseline="0" dirty="0" smtClean="0"/>
                        <a:t> partnerships,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647905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Employees: Keep / promote / train</a:t>
                      </a:r>
                      <a:r>
                        <a:rPr lang="en-US" baseline="0" dirty="0" smtClean="0"/>
                        <a:t> skilled leaders / employees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/>
                </a:tc>
              </a:tr>
              <a:tr h="622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Employees: Compensation</a:t>
                      </a:r>
                      <a:r>
                        <a:rPr lang="en-US" baseline="0" dirty="0" smtClean="0"/>
                        <a:t> and benefits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622987">
                <a:tc>
                  <a:txBody>
                    <a:bodyPr/>
                    <a:lstStyle/>
                    <a:p>
                      <a:r>
                        <a:rPr lang="en-US" dirty="0" smtClean="0"/>
                        <a:t>Faculty involvement / participation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203" y="6202130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March 16, 2016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17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March 16, 2016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+mn-lt"/>
              </a:rPr>
              <a:t>Q2. </a:t>
            </a:r>
            <a:r>
              <a:rPr lang="en-US" sz="3200" b="1" dirty="0">
                <a:latin typeface="+mn-lt"/>
              </a:rPr>
              <a:t>Identify the three (or more) most important areas where we need to improve in educating and serving our students.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592238"/>
              </p:ext>
            </p:extLst>
          </p:nvPr>
        </p:nvGraphicFramePr>
        <p:xfrm>
          <a:off x="679508" y="1541124"/>
          <a:ext cx="5041784" cy="4453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9329"/>
                <a:gridCol w="872455"/>
              </a:tblGrid>
              <a:tr h="516137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67755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</a:t>
                      </a:r>
                      <a:r>
                        <a:rPr lang="en-US" baseline="0" dirty="0" smtClean="0"/>
                        <a:t>success &amp; engagement (all service and academic departments)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629045"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program quality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dirty="0" smtClean="0"/>
                        <a:t>revitalization (graduate, </a:t>
                      </a:r>
                      <a:r>
                        <a:rPr lang="en-US" dirty="0" err="1" smtClean="0"/>
                        <a:t>GenED</a:t>
                      </a:r>
                      <a:r>
                        <a:rPr lang="en-US" dirty="0" smtClean="0"/>
                        <a:t>, research and scholarship, specific</a:t>
                      </a:r>
                      <a:r>
                        <a:rPr lang="en-US" baseline="0" dirty="0" smtClean="0"/>
                        <a:t> colleges, etc.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</a:tr>
              <a:tr h="42532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dvising &amp; Career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</a:tr>
              <a:tr h="425322">
                <a:tc>
                  <a:txBody>
                    <a:bodyPr/>
                    <a:lstStyle/>
                    <a:p>
                      <a:r>
                        <a:rPr lang="en-US" dirty="0" smtClean="0"/>
                        <a:t>Facilities (parking,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housing, classrooms, bathrooms,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</a:tr>
              <a:tr h="425322">
                <a:tc>
                  <a:txBody>
                    <a:bodyPr/>
                    <a:lstStyle/>
                    <a:p>
                      <a:r>
                        <a:rPr lang="en-US" dirty="0" smtClean="0"/>
                        <a:t>EMU recruitment</a:t>
                      </a:r>
                      <a:r>
                        <a:rPr lang="en-US" baseline="0" dirty="0" smtClean="0"/>
                        <a:t> and b</a:t>
                      </a:r>
                      <a:r>
                        <a:rPr lang="en-US" dirty="0" smtClean="0"/>
                        <a:t>randing (expand recruiting</a:t>
                      </a:r>
                      <a:r>
                        <a:rPr lang="en-US" baseline="0" dirty="0" smtClean="0"/>
                        <a:t> efforts, international,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411061">
                <a:tc>
                  <a:txBody>
                    <a:bodyPr/>
                    <a:lstStyle/>
                    <a:p>
                      <a:r>
                        <a:rPr lang="en-US" dirty="0" smtClean="0"/>
                        <a:t>Alumni / community presence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dirty="0" smtClean="0"/>
                        <a:t>partnerships (recruit, fundraise,</a:t>
                      </a:r>
                      <a:r>
                        <a:rPr lang="en-US" baseline="0" dirty="0" smtClean="0"/>
                        <a:t>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930651"/>
              </p:ext>
            </p:extLst>
          </p:nvPr>
        </p:nvGraphicFramePr>
        <p:xfrm>
          <a:off x="5845476" y="1541124"/>
          <a:ext cx="5496440" cy="4457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0095"/>
                <a:gridCol w="956345"/>
              </a:tblGrid>
              <a:tr h="525192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676884">
                <a:tc>
                  <a:txBody>
                    <a:bodyPr/>
                    <a:lstStyle/>
                    <a:p>
                      <a:r>
                        <a:rPr lang="en-US" dirty="0" smtClean="0"/>
                        <a:t>Launch more</a:t>
                      </a:r>
                      <a:r>
                        <a:rPr lang="en-US" baseline="0" dirty="0" smtClean="0"/>
                        <a:t> innovative, &amp; sustainable programs (health sciences, STEM,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9449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Institutional</a:t>
                      </a:r>
                      <a:r>
                        <a:rPr lang="en-US" baseline="0" dirty="0" smtClean="0"/>
                        <a:t> efficiency / customer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9449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 &amp; collaboration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696287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 support (current equipment,</a:t>
                      </a:r>
                      <a:r>
                        <a:rPr lang="en-US" baseline="0" dirty="0" smtClean="0"/>
                        <a:t> accessible IT staff,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36228">
                <a:tc>
                  <a:txBody>
                    <a:bodyPr/>
                    <a:lstStyle/>
                    <a:p>
                      <a:r>
                        <a:rPr lang="en-US" dirty="0" smtClean="0"/>
                        <a:t>Tuition</a:t>
                      </a:r>
                      <a:r>
                        <a:rPr lang="en-US" baseline="0" dirty="0" smtClean="0"/>
                        <a:t> pricing / f</a:t>
                      </a:r>
                      <a:r>
                        <a:rPr lang="en-US" dirty="0" smtClean="0"/>
                        <a:t>inancial aid / scholarships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44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Use</a:t>
                      </a:r>
                      <a:r>
                        <a:rPr lang="en-US" baseline="0" smtClean="0"/>
                        <a:t> data-driven decision-making and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27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Safety &amp;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411060">
                <a:tc>
                  <a:txBody>
                    <a:bodyPr/>
                    <a:lstStyle/>
                    <a:p>
                      <a:r>
                        <a:rPr lang="en-US" dirty="0" smtClean="0"/>
                        <a:t>Re-assess</a:t>
                      </a:r>
                      <a:r>
                        <a:rPr lang="en-US" baseline="0" dirty="0" smtClean="0"/>
                        <a:t> the value of a</a:t>
                      </a:r>
                      <a:r>
                        <a:rPr lang="en-US" dirty="0" smtClean="0"/>
                        <a:t>thletic</a:t>
                      </a:r>
                      <a:r>
                        <a:rPr lang="en-US" baseline="0" dirty="0" smtClean="0"/>
                        <a:t>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March 16, 2016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2315" y="365125"/>
            <a:ext cx="10927380" cy="1325563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+mn-lt"/>
              </a:rPr>
              <a:t>Q3. </a:t>
            </a:r>
            <a:r>
              <a:rPr lang="en-US" sz="3200" b="1" dirty="0">
                <a:latin typeface="+mn-lt"/>
              </a:rPr>
              <a:t>What are the three (or more) most important actions that need to be taken to become a more effective Administration?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692990"/>
              </p:ext>
            </p:extLst>
          </p:nvPr>
        </p:nvGraphicFramePr>
        <p:xfrm>
          <a:off x="582315" y="1532711"/>
          <a:ext cx="5513685" cy="4026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7331"/>
                <a:gridCol w="766354"/>
              </a:tblGrid>
              <a:tr h="405146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52519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Improve c</a:t>
                      </a:r>
                      <a:r>
                        <a:rPr lang="en-US" dirty="0" smtClean="0"/>
                        <a:t>ommunication (share important information, give</a:t>
                      </a:r>
                      <a:r>
                        <a:rPr lang="en-US" baseline="0" dirty="0" smtClean="0"/>
                        <a:t> / receive</a:t>
                      </a:r>
                      <a:r>
                        <a:rPr lang="en-US" dirty="0" smtClean="0"/>
                        <a:t> feedback,</a:t>
                      </a:r>
                      <a:r>
                        <a:rPr lang="en-US" baseline="0" dirty="0" smtClean="0"/>
                        <a:t>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</a:tr>
              <a:tr h="396199">
                <a:tc>
                  <a:txBody>
                    <a:bodyPr/>
                    <a:lstStyle/>
                    <a:p>
                      <a:r>
                        <a:rPr lang="en-US" dirty="0" smtClean="0"/>
                        <a:t>Greater</a:t>
                      </a:r>
                      <a:r>
                        <a:rPr lang="en-US" baseline="0" dirty="0" smtClean="0"/>
                        <a:t> collaboration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raining (leadership, decision making, respect, accountability, shared vision,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Build trust</a:t>
                      </a:r>
                      <a:r>
                        <a:rPr lang="en-US" baseline="0" dirty="0" smtClean="0"/>
                        <a:t> and transparency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85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Realistic</a:t>
                      </a:r>
                      <a:r>
                        <a:rPr lang="en-US" baseline="0" dirty="0" smtClean="0"/>
                        <a:t> budgeting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24</a:t>
                      </a:r>
                    </a:p>
                  </a:txBody>
                  <a:tcPr/>
                </a:tc>
              </a:tr>
              <a:tr h="7451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Maintaining</a:t>
                      </a:r>
                      <a:r>
                        <a:rPr lang="en-US" baseline="0" dirty="0" smtClean="0"/>
                        <a:t> &amp; recognizing quality staff and faculty (compensation &amp; benefits)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19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08544">
                <a:tc>
                  <a:txBody>
                    <a:bodyPr/>
                    <a:lstStyle/>
                    <a:p>
                      <a:r>
                        <a:rPr lang="en-US" dirty="0" smtClean="0"/>
                        <a:t>Consistent policies, processes and procedures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014787"/>
              </p:ext>
            </p:extLst>
          </p:nvPr>
        </p:nvGraphicFramePr>
        <p:xfrm>
          <a:off x="6197600" y="1532711"/>
          <a:ext cx="5312095" cy="4023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7486"/>
                <a:gridCol w="754609"/>
              </a:tblGrid>
              <a:tr h="388368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411060">
                <a:tc>
                  <a:txBody>
                    <a:bodyPr/>
                    <a:lstStyle/>
                    <a:p>
                      <a:r>
                        <a:rPr lang="en-US" dirty="0" smtClean="0"/>
                        <a:t>Effective and positive branding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589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Improve engagement by regents and Faculty Senate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6962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Focus on student success (retention, innovative programs,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32909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</a:t>
                      </a:r>
                      <a:r>
                        <a:rPr lang="en-US" baseline="0" dirty="0" smtClean="0"/>
                        <a:t> data driven practices (e.g., set up enrollment goals)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432909">
                <a:tc>
                  <a:txBody>
                    <a:bodyPr/>
                    <a:lstStyle/>
                    <a:p>
                      <a:r>
                        <a:rPr lang="en-US" dirty="0" smtClean="0"/>
                        <a:t>Revamp</a:t>
                      </a:r>
                      <a:r>
                        <a:rPr lang="en-US" baseline="0" dirty="0" smtClean="0"/>
                        <a:t> HR &amp; IT systems (Concur, Banner,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08233">
                <a:tc>
                  <a:txBody>
                    <a:bodyPr/>
                    <a:lstStyle/>
                    <a:p>
                      <a:r>
                        <a:rPr lang="en-US" dirty="0" smtClean="0"/>
                        <a:t>Reconsider</a:t>
                      </a:r>
                      <a:r>
                        <a:rPr lang="en-US" baseline="0" dirty="0" smtClean="0"/>
                        <a:t> role of athletics (funding,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Maintaining</a:t>
                      </a:r>
                      <a:r>
                        <a:rPr lang="en-US" baseline="0" dirty="0" smtClean="0"/>
                        <a:t> facilities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5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March 16, 2016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+mn-lt"/>
              </a:rPr>
              <a:t>Q4. What are three (or more) actions we can take that would make our communications with you more effective?</a:t>
            </a:r>
            <a:endParaRPr lang="en-US" sz="3200" b="1" dirty="0"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64739"/>
              </p:ext>
            </p:extLst>
          </p:nvPr>
        </p:nvGraphicFramePr>
        <p:xfrm>
          <a:off x="838200" y="1690688"/>
          <a:ext cx="5000538" cy="3616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7415"/>
                <a:gridCol w="973123"/>
              </a:tblGrid>
              <a:tr h="525192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1060768">
                <a:tc>
                  <a:txBody>
                    <a:bodyPr/>
                    <a:lstStyle/>
                    <a:p>
                      <a:r>
                        <a:rPr lang="en-US" dirty="0" smtClean="0"/>
                        <a:t>Regular</a:t>
                      </a:r>
                      <a:r>
                        <a:rPr lang="en-US" baseline="0" dirty="0" smtClean="0"/>
                        <a:t> leadership meetings at / with different levels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</a:tr>
              <a:tr h="1115735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 transparency (decision-making, budget,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8892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Provide</a:t>
                      </a:r>
                      <a:r>
                        <a:rPr lang="en-US" baseline="0" dirty="0" smtClean="0"/>
                        <a:t> r</a:t>
                      </a:r>
                      <a:r>
                        <a:rPr lang="en-US" dirty="0" smtClean="0"/>
                        <a:t>egular short briefings / updates </a:t>
                      </a:r>
                      <a:r>
                        <a:rPr lang="en-US" baseline="0" dirty="0" smtClean="0"/>
                        <a:t>to address specific issues and share ideas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564766"/>
              </p:ext>
            </p:extLst>
          </p:nvPr>
        </p:nvGraphicFramePr>
        <p:xfrm>
          <a:off x="5998129" y="1690688"/>
          <a:ext cx="4983061" cy="3624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105"/>
                <a:gridCol w="947956"/>
              </a:tblGrid>
              <a:tr h="525192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1077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More opportunities</a:t>
                      </a:r>
                      <a:r>
                        <a:rPr lang="en-US" baseline="0" dirty="0" smtClean="0"/>
                        <a:t> to collaborate / share strategies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1107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Distribute, explain, and discuss institutional data, particularly in areas of budget, enrollment, spending, etc.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525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 different means</a:t>
                      </a:r>
                      <a:r>
                        <a:rPr lang="en-US" baseline="0" dirty="0" smtClean="0"/>
                        <a:t> of communication (social media, etc.)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54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March 16, 2016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n-lt"/>
              </a:rPr>
              <a:t>Q5. What are our “Points of Pride”? What positive accomplishments should we promote?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915316"/>
              </p:ext>
            </p:extLst>
          </p:nvPr>
        </p:nvGraphicFramePr>
        <p:xfrm>
          <a:off x="939567" y="1690688"/>
          <a:ext cx="4882393" cy="3468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689"/>
                <a:gridCol w="1136704"/>
              </a:tblGrid>
              <a:tr h="524006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525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High quality programs /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7298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Campus “feel” (location,</a:t>
                      </a:r>
                      <a:r>
                        <a:rPr lang="en-US" baseline="0" dirty="0" smtClean="0"/>
                        <a:t> layout, size, beauty, family-type atmosphere, and safe campus)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56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837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Diversity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</a:tr>
              <a:tr h="590543">
                <a:tc>
                  <a:txBody>
                    <a:bodyPr/>
                    <a:lstStyle/>
                    <a:p>
                      <a:r>
                        <a:rPr lang="en-US" dirty="0" smtClean="0"/>
                        <a:t>Strong community connections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894504"/>
              </p:ext>
            </p:extLst>
          </p:nvPr>
        </p:nvGraphicFramePr>
        <p:xfrm>
          <a:off x="5998129" y="1690688"/>
          <a:ext cx="4983061" cy="2889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105"/>
                <a:gridCol w="947956"/>
              </a:tblGrid>
              <a:tr h="525192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527320">
                <a:tc>
                  <a:txBody>
                    <a:bodyPr/>
                    <a:lstStyle/>
                    <a:p>
                      <a:r>
                        <a:rPr lang="en-US" dirty="0" smtClean="0"/>
                        <a:t>Affordability / scholarship</a:t>
                      </a:r>
                      <a:r>
                        <a:rPr lang="en-US" baseline="0" dirty="0" smtClean="0"/>
                        <a:t> opportunities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1199626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History / reputation / branding / Carnegie reclassification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637563">
                <a:tc>
                  <a:txBody>
                    <a:bodyPr/>
                    <a:lstStyle/>
                    <a:p>
                      <a:r>
                        <a:rPr lang="en-US" dirty="0" smtClean="0"/>
                        <a:t>Successful</a:t>
                      </a:r>
                      <a:r>
                        <a:rPr lang="en-US" baseline="0" dirty="0" smtClean="0"/>
                        <a:t> alumni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7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imary_greenblack_edfir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505" y="6176963"/>
            <a:ext cx="1353968" cy="511778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 smtClean="0">
                <a:latin typeface="+mn-lt"/>
              </a:rPr>
              <a:t>Want to learn more?</a:t>
            </a:r>
            <a:endParaRPr lang="en-US" sz="5400" b="1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>
                <a:solidFill>
                  <a:srgbClr val="0070C0"/>
                </a:solidFill>
                <a:hlinkClick r:id="rId4"/>
              </a:rPr>
              <a:t>http</a:t>
            </a:r>
            <a:r>
              <a:rPr lang="en-US" u="sng" dirty="0">
                <a:solidFill>
                  <a:srgbClr val="0070C0"/>
                </a:solidFill>
                <a:hlinkClick r:id="rId4"/>
              </a:rPr>
              <a:t>://irim.emich.edu/AP_Comments.php</a:t>
            </a:r>
            <a:r>
              <a:rPr lang="en-US" u="sng" dirty="0" smtClean="0">
                <a:solidFill>
                  <a:srgbClr val="0070C0"/>
                </a:solidFill>
              </a:rPr>
              <a:t>?</a:t>
            </a:r>
            <a:endParaRPr lang="en-US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Documents available online include: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Every response (unedited) to the February survey questions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February 2016 </a:t>
            </a:r>
            <a:r>
              <a:rPr lang="en-US" dirty="0" err="1" smtClean="0"/>
              <a:t>powerpoint</a:t>
            </a:r>
            <a:r>
              <a:rPr lang="en-US" dirty="0" smtClean="0"/>
              <a:t> presentation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March 2016 </a:t>
            </a:r>
            <a:r>
              <a:rPr lang="en-US" dirty="0" err="1" smtClean="0"/>
              <a:t>powerpoint</a:t>
            </a:r>
            <a:r>
              <a:rPr lang="en-US" dirty="0" smtClean="0"/>
              <a:t> presentation (uploaded later this week)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March 16, 2016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68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1781</TotalTime>
  <Words>3342</Words>
  <Application>Microsoft Office PowerPoint</Application>
  <PresentationFormat>Widescreen</PresentationFormat>
  <Paragraphs>1094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Myriad Pro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Q1. What are your three (or more) most pressing questions that you would like to have answered about the University?</vt:lpstr>
      <vt:lpstr>Q2. Identify the three (or more) most important areas where we need to improve in educating and serving our students. </vt:lpstr>
      <vt:lpstr>Q3. What are the three (or more) most important actions that need to be taken to become a more effective Administration? </vt:lpstr>
      <vt:lpstr>Q4. What are three (or more) actions we can take that would make our communications with you more effective?</vt:lpstr>
      <vt:lpstr>Q5. What are our “Points of Pride”? What positive accomplishments should we promote?</vt:lpstr>
      <vt:lpstr>Want to learn more?</vt:lpstr>
      <vt:lpstr>PowerPoint Presentation</vt:lpstr>
      <vt:lpstr>FALL 2015 - FTIAC</vt:lpstr>
      <vt:lpstr>ENROLLED FRESHMAN FOR EMU &amp; TOP COMPETITORS</vt:lpstr>
      <vt:lpstr>FRESHMAN PROFILE – 2011 vs. 2015</vt:lpstr>
      <vt:lpstr>FRESHMAN PROFILE - FALL 2015</vt:lpstr>
      <vt:lpstr>FRESHMAN PROFILE - FALL 2015</vt:lpstr>
      <vt:lpstr>FTIAC STUDENT ENROLLMENT</vt:lpstr>
      <vt:lpstr>CHANGE IN STUDENT MIX</vt:lpstr>
      <vt:lpstr>TRANSFER STUDENT ENROLLMENTS</vt:lpstr>
      <vt:lpstr>MICHIGAN COMMUNITY COLLEGE ENROLLMENT TRENDS</vt:lpstr>
      <vt:lpstr>MICHIGAN PUBLIC UNIVERSITY ENROLLMENT TRENDS</vt:lpstr>
      <vt:lpstr>NEW ACCELERATED ONLINE PROGRAMS – RN2BSN</vt:lpstr>
      <vt:lpstr>PowerPoint Presentation</vt:lpstr>
      <vt:lpstr>Overview</vt:lpstr>
      <vt:lpstr>State Support vs. Tuition (Gross)</vt:lpstr>
      <vt:lpstr>State Support vs. Tuition (Gross)</vt:lpstr>
      <vt:lpstr>Student Credit Hours Trend (2009-2017)  (in 000’s)</vt:lpstr>
      <vt:lpstr>SCH Budget vs. Actual</vt:lpstr>
      <vt:lpstr>FY16 Revenue (Budget vs. Actual) </vt:lpstr>
      <vt:lpstr>Expense Management Trends</vt:lpstr>
      <vt:lpstr>Operating Surplus (Deficit) History*: </vt:lpstr>
      <vt:lpstr>Auxiliary Surplus/Deficit</vt:lpstr>
      <vt:lpstr>EMU Reserve Trends ($ in millions)</vt:lpstr>
      <vt:lpstr>Strategies to Address Projected FY16 Deficit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Greden</dc:creator>
  <cp:lastModifiedBy>Leigh Greden</cp:lastModifiedBy>
  <cp:revision>66</cp:revision>
  <cp:lastPrinted>2016-03-14T21:18:38Z</cp:lastPrinted>
  <dcterms:created xsi:type="dcterms:W3CDTF">2016-03-02T17:53:14Z</dcterms:created>
  <dcterms:modified xsi:type="dcterms:W3CDTF">2016-03-15T17:10:11Z</dcterms:modified>
</cp:coreProperties>
</file>