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1" r:id="rId3"/>
    <p:sldId id="262" r:id="rId4"/>
    <p:sldId id="257" r:id="rId5"/>
    <p:sldId id="279" r:id="rId6"/>
    <p:sldId id="258" r:id="rId7"/>
    <p:sldId id="263" r:id="rId8"/>
    <p:sldId id="265" r:id="rId9"/>
    <p:sldId id="271" r:id="rId10"/>
    <p:sldId id="272" r:id="rId11"/>
    <p:sldId id="273" r:id="rId12"/>
    <p:sldId id="268" r:id="rId13"/>
    <p:sldId id="266" r:id="rId14"/>
    <p:sldId id="267" r:id="rId15"/>
    <p:sldId id="274" r:id="rId16"/>
    <p:sldId id="275" r:id="rId17"/>
    <p:sldId id="276" r:id="rId18"/>
    <p:sldId id="277" r:id="rId19"/>
    <p:sldId id="269" r:id="rId20"/>
    <p:sldId id="280" r:id="rId21"/>
    <p:sldId id="278"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87" d="100"/>
          <a:sy n="87" d="100"/>
        </p:scale>
        <p:origin x="1086" y="72"/>
      </p:cViewPr>
      <p:guideLst>
        <p:guide orient="horz" pos="2160"/>
        <p:guide pos="2880"/>
      </p:guideLst>
    </p:cSldViewPr>
  </p:slideViewPr>
  <p:notesTextViewPr>
    <p:cViewPr>
      <p:scale>
        <a:sx n="1" d="1"/>
        <a:sy n="1" d="1"/>
      </p:scale>
      <p:origin x="0" y="0"/>
    </p:cViewPr>
  </p:notesTextViewPr>
  <p:sorterViewPr>
    <p:cViewPr>
      <p:scale>
        <a:sx n="100" d="100"/>
        <a:sy n="100" d="100"/>
      </p:scale>
      <p:origin x="0" y="1908"/>
    </p:cViewPr>
  </p:sorterViewPr>
  <p:notesViewPr>
    <p:cSldViewPr>
      <p:cViewPr varScale="1">
        <p:scale>
          <a:sx n="55" d="100"/>
          <a:sy n="55" d="100"/>
        </p:scale>
        <p:origin x="-2574"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4A218E3-C351-43F0-92AB-0BA9D61B2700}" type="datetimeFigureOut">
              <a:rPr lang="en-US" smtClean="0"/>
              <a:t>3/26/2015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0DC5FAAF-F415-48CA-91D1-DD8207556B8C}" type="slidenum">
              <a:rPr lang="en-US" smtClean="0"/>
              <a:t>‹#›</a:t>
            </a:fld>
            <a:endParaRPr lang="en-US"/>
          </a:p>
        </p:txBody>
      </p:sp>
    </p:spTree>
    <p:extLst>
      <p:ext uri="{BB962C8B-B14F-4D97-AF65-F5344CB8AC3E}">
        <p14:creationId xmlns:p14="http://schemas.microsoft.com/office/powerpoint/2010/main" val="229177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E5BE878-E1BF-44DE-BAF2-74A08D203825}" type="datetimeFigureOut">
              <a:rPr lang="en-US" smtClean="0"/>
              <a:t>3/26/2015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FC73E4E-D1A6-4287-B9B6-A7BFB4ECB7CC}" type="slidenum">
              <a:rPr lang="en-US" smtClean="0"/>
              <a:t>‹#›</a:t>
            </a:fld>
            <a:endParaRPr lang="en-US"/>
          </a:p>
        </p:txBody>
      </p:sp>
    </p:spTree>
    <p:extLst>
      <p:ext uri="{BB962C8B-B14F-4D97-AF65-F5344CB8AC3E}">
        <p14:creationId xmlns:p14="http://schemas.microsoft.com/office/powerpoint/2010/main" val="36374577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a:t>
            </a:fld>
            <a:endParaRPr lang="en-US"/>
          </a:p>
        </p:txBody>
      </p:sp>
    </p:spTree>
    <p:extLst>
      <p:ext uri="{BB962C8B-B14F-4D97-AF65-F5344CB8AC3E}">
        <p14:creationId xmlns:p14="http://schemas.microsoft.com/office/powerpoint/2010/main" val="3224457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11</a:t>
            </a:fld>
            <a:endParaRPr lang="en-US"/>
          </a:p>
        </p:txBody>
      </p:sp>
    </p:spTree>
    <p:extLst>
      <p:ext uri="{BB962C8B-B14F-4D97-AF65-F5344CB8AC3E}">
        <p14:creationId xmlns:p14="http://schemas.microsoft.com/office/powerpoint/2010/main" val="3727900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a:t>
            </a:r>
            <a:r>
              <a:rPr lang="en-US" baseline="0" dirty="0" smtClean="0"/>
              <a:t> – programs are built according to the catalog ONLY – no additional program requirements (such as admission requirements to a second admit program or GPA requirements that are not a part of the overall University policy) will be displayed and must be determined by an advisor.</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12</a:t>
            </a:fld>
            <a:endParaRPr lang="en-US"/>
          </a:p>
        </p:txBody>
      </p:sp>
    </p:spTree>
    <p:extLst>
      <p:ext uri="{BB962C8B-B14F-4D97-AF65-F5344CB8AC3E}">
        <p14:creationId xmlns:p14="http://schemas.microsoft.com/office/powerpoint/2010/main" val="3084637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there is a student with message</a:t>
            </a:r>
            <a:r>
              <a:rPr lang="en-US" baseline="0" dirty="0" smtClean="0"/>
              <a:t> number 2, make sure they apply for graduation!</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13</a:t>
            </a:fld>
            <a:endParaRPr lang="en-US"/>
          </a:p>
        </p:txBody>
      </p:sp>
    </p:spTree>
    <p:extLst>
      <p:ext uri="{BB962C8B-B14F-4D97-AF65-F5344CB8AC3E}">
        <p14:creationId xmlns:p14="http://schemas.microsoft.com/office/powerpoint/2010/main" val="4147595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example,</a:t>
            </a:r>
            <a:r>
              <a:rPr lang="en-US" baseline="0" dirty="0" smtClean="0"/>
              <a:t> within a major there may be core courses along with additional requirements such as restricted electives that will show as individual sub-requirements for the main major requirement as a whole.</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t>14</a:t>
            </a:fld>
            <a:endParaRPr lang="en-US"/>
          </a:p>
        </p:txBody>
      </p:sp>
    </p:spTree>
    <p:extLst>
      <p:ext uri="{BB962C8B-B14F-4D97-AF65-F5344CB8AC3E}">
        <p14:creationId xmlns:p14="http://schemas.microsoft.com/office/powerpoint/2010/main" val="16897579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15</a:t>
            </a:fld>
            <a:endParaRPr lang="en-US"/>
          </a:p>
        </p:txBody>
      </p:sp>
    </p:spTree>
    <p:extLst>
      <p:ext uri="{BB962C8B-B14F-4D97-AF65-F5344CB8AC3E}">
        <p14:creationId xmlns:p14="http://schemas.microsoft.com/office/powerpoint/2010/main" val="38884677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16</a:t>
            </a:fld>
            <a:endParaRPr lang="en-US"/>
          </a:p>
        </p:txBody>
      </p:sp>
    </p:spTree>
    <p:extLst>
      <p:ext uri="{BB962C8B-B14F-4D97-AF65-F5344CB8AC3E}">
        <p14:creationId xmlns:p14="http://schemas.microsoft.com/office/powerpoint/2010/main" val="14933117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17</a:t>
            </a:fld>
            <a:endParaRPr lang="en-US"/>
          </a:p>
        </p:txBody>
      </p:sp>
    </p:spTree>
    <p:extLst>
      <p:ext uri="{BB962C8B-B14F-4D97-AF65-F5344CB8AC3E}">
        <p14:creationId xmlns:p14="http://schemas.microsoft.com/office/powerpoint/2010/main" val="5148286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18</a:t>
            </a:fld>
            <a:endParaRPr lang="en-US"/>
          </a:p>
        </p:txBody>
      </p:sp>
    </p:spTree>
    <p:extLst>
      <p:ext uri="{BB962C8B-B14F-4D97-AF65-F5344CB8AC3E}">
        <p14:creationId xmlns:p14="http://schemas.microsoft.com/office/powerpoint/2010/main" val="10393085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19</a:t>
            </a:fld>
            <a:endParaRPr lang="en-US"/>
          </a:p>
        </p:txBody>
      </p:sp>
    </p:spTree>
    <p:extLst>
      <p:ext uri="{BB962C8B-B14F-4D97-AF65-F5344CB8AC3E}">
        <p14:creationId xmlns:p14="http://schemas.microsoft.com/office/powerpoint/2010/main" val="12563572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21</a:t>
            </a:fld>
            <a:endParaRPr lang="en-US"/>
          </a:p>
        </p:txBody>
      </p:sp>
    </p:spTree>
    <p:extLst>
      <p:ext uri="{BB962C8B-B14F-4D97-AF65-F5344CB8AC3E}">
        <p14:creationId xmlns:p14="http://schemas.microsoft.com/office/powerpoint/2010/main" val="882838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0FC73E4E-D1A6-4287-B9B6-A7BFB4ECB7CC}" type="slidenum">
              <a:rPr lang="en-US" smtClean="0"/>
              <a:t>2</a:t>
            </a:fld>
            <a:endParaRPr lang="en-US"/>
          </a:p>
        </p:txBody>
      </p:sp>
      <p:sp>
        <p:nvSpPr>
          <p:cNvPr id="5" name="Slide Image Placeholder 4"/>
          <p:cNvSpPr>
            <a:spLocks noGrp="1" noRot="1" noChangeAspect="1"/>
          </p:cNvSpPr>
          <p:nvPr>
            <p:ph type="sldImg"/>
          </p:nvPr>
        </p:nvSpPr>
        <p:spPr/>
      </p:sp>
      <p:sp>
        <p:nvSpPr>
          <p:cNvPr id="6" name="Notes Placeholder 5"/>
          <p:cNvSpPr>
            <a:spLocks noGrp="1"/>
          </p:cNvSpPr>
          <p:nvPr>
            <p:ph type="body" idx="1"/>
          </p:nvPr>
        </p:nvSpPr>
        <p:spPr/>
        <p:txBody>
          <a:bodyPr/>
          <a:lstStyle/>
          <a:p>
            <a:endParaRPr lang="en-US"/>
          </a:p>
        </p:txBody>
      </p:sp>
    </p:spTree>
    <p:extLst>
      <p:ext uri="{BB962C8B-B14F-4D97-AF65-F5344CB8AC3E}">
        <p14:creationId xmlns:p14="http://schemas.microsoft.com/office/powerpoint/2010/main" val="3721261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US" smtClean="0"/>
              <a:t>Current students who are following both the new Gen Ed program and the 11-12 catalog should be able to process an audit. Intent, undeclared, and non-graduatable programs have NOT been built and will result in an audit with Gen Ed only along with a message that students cannot graduate from this program.</a:t>
            </a:r>
            <a:endParaRPr lang="en-US" dirty="0"/>
          </a:p>
        </p:txBody>
      </p:sp>
      <p:sp>
        <p:nvSpPr>
          <p:cNvPr id="4" name="Slide Number Placeholder 3"/>
          <p:cNvSpPr>
            <a:spLocks noGrp="1"/>
          </p:cNvSpPr>
          <p:nvPr>
            <p:ph type="sldNum" sz="quarter" idx="10"/>
          </p:nvPr>
        </p:nvSpPr>
        <p:spPr/>
        <p:txBody>
          <a:bodyPr/>
          <a:lstStyle/>
          <a:p>
            <a:fld id="{0FC73E4E-D1A6-4287-B9B6-A7BFB4ECB7CC}" type="slidenum">
              <a:rPr lang="en-US" smtClean="0"/>
              <a:pPr/>
              <a:t>3</a:t>
            </a:fld>
            <a:endParaRPr lang="en-US"/>
          </a:p>
        </p:txBody>
      </p:sp>
      <p:sp>
        <p:nvSpPr>
          <p:cNvPr id="7" name="Slide Image Placeholder 6"/>
          <p:cNvSpPr>
            <a:spLocks noGrp="1" noRot="1" noChangeAspect="1"/>
          </p:cNvSpPr>
          <p:nvPr>
            <p:ph type="sldImg"/>
          </p:nvPr>
        </p:nvSpPr>
        <p:spPr/>
      </p:sp>
    </p:spTree>
    <p:extLst>
      <p:ext uri="{BB962C8B-B14F-4D97-AF65-F5344CB8AC3E}">
        <p14:creationId xmlns:p14="http://schemas.microsoft.com/office/powerpoint/2010/main" val="4060860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4</a:t>
            </a:fld>
            <a:endParaRPr lang="en-US"/>
          </a:p>
        </p:txBody>
      </p:sp>
    </p:spTree>
    <p:extLst>
      <p:ext uri="{BB962C8B-B14F-4D97-AF65-F5344CB8AC3E}">
        <p14:creationId xmlns:p14="http://schemas.microsoft.com/office/powerpoint/2010/main" val="35886210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6</a:t>
            </a:fld>
            <a:endParaRPr lang="en-US"/>
          </a:p>
        </p:txBody>
      </p:sp>
    </p:spTree>
    <p:extLst>
      <p:ext uri="{BB962C8B-B14F-4D97-AF65-F5344CB8AC3E}">
        <p14:creationId xmlns:p14="http://schemas.microsoft.com/office/powerpoint/2010/main" val="3141484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7</a:t>
            </a:fld>
            <a:endParaRPr lang="en-US"/>
          </a:p>
        </p:txBody>
      </p:sp>
    </p:spTree>
    <p:extLst>
      <p:ext uri="{BB962C8B-B14F-4D97-AF65-F5344CB8AC3E}">
        <p14:creationId xmlns:p14="http://schemas.microsoft.com/office/powerpoint/2010/main" val="3403402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8</a:t>
            </a:fld>
            <a:endParaRPr lang="en-US"/>
          </a:p>
        </p:txBody>
      </p:sp>
    </p:spTree>
    <p:extLst>
      <p:ext uri="{BB962C8B-B14F-4D97-AF65-F5344CB8AC3E}">
        <p14:creationId xmlns:p14="http://schemas.microsoft.com/office/powerpoint/2010/main" val="334664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9</a:t>
            </a:fld>
            <a:endParaRPr lang="en-US"/>
          </a:p>
        </p:txBody>
      </p:sp>
    </p:spTree>
    <p:extLst>
      <p:ext uri="{BB962C8B-B14F-4D97-AF65-F5344CB8AC3E}">
        <p14:creationId xmlns:p14="http://schemas.microsoft.com/office/powerpoint/2010/main" val="14866715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FC73E4E-D1A6-4287-B9B6-A7BFB4ECB7CC}" type="slidenum">
              <a:rPr lang="en-US" smtClean="0"/>
              <a:t>10</a:t>
            </a:fld>
            <a:endParaRPr lang="en-US"/>
          </a:p>
        </p:txBody>
      </p:sp>
    </p:spTree>
    <p:extLst>
      <p:ext uri="{BB962C8B-B14F-4D97-AF65-F5344CB8AC3E}">
        <p14:creationId xmlns:p14="http://schemas.microsoft.com/office/powerpoint/2010/main" val="1406127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7C8CA510-8829-48A1-9D50-07EDD22F9B5D}" type="datetimeFigureOut">
              <a:rPr lang="en-US" smtClean="0"/>
              <a:t>3/26/2015</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604AC28-037B-4566-88C0-90BD94CCD3F7}"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8CA510-8829-48A1-9D50-07EDD22F9B5D}" type="datetimeFigureOut">
              <a:rPr lang="en-US" smtClean="0"/>
              <a:t>3/26/2015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3/26/2015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8CA510-8829-48A1-9D50-07EDD22F9B5D}" type="datetimeFigureOut">
              <a:rPr lang="en-US" smtClean="0"/>
              <a:t>3/26/2015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8CA510-8829-48A1-9D50-07EDD22F9B5D}" type="datetimeFigureOut">
              <a:rPr lang="en-US" smtClean="0"/>
              <a:t>3/26/2015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CA510-8829-48A1-9D50-07EDD22F9B5D}" type="datetimeFigureOut">
              <a:rPr lang="en-US" smtClean="0"/>
              <a:t>3/26/2015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C8CA510-8829-48A1-9D50-07EDD22F9B5D}" type="datetimeFigureOut">
              <a:rPr lang="en-US" smtClean="0"/>
              <a:t>3/26/2015</a:t>
            </a:fld>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8CA510-8829-48A1-9D50-07EDD22F9B5D}" type="datetimeFigureOut">
              <a:rPr lang="en-US" smtClean="0"/>
              <a:t>3/26/2015</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8604AC28-037B-4566-88C0-90BD94CCD3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7C8CA510-8829-48A1-9D50-07EDD22F9B5D}" type="datetimeFigureOut">
              <a:rPr lang="en-US" smtClean="0"/>
              <a:t>3/26/2015</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604AC28-037B-4566-88C0-90BD94CCD3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5.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emich.edu/registrar/uachieve"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Faculty/Staff U.ACHIEVE</a:t>
            </a:r>
            <a:endParaRPr lang="en-US" dirty="0"/>
          </a:p>
        </p:txBody>
      </p:sp>
      <p:sp>
        <p:nvSpPr>
          <p:cNvPr id="3" name="Subtitle 2"/>
          <p:cNvSpPr>
            <a:spLocks noGrp="1"/>
          </p:cNvSpPr>
          <p:nvPr>
            <p:ph type="subTitle" idx="1"/>
          </p:nvPr>
        </p:nvSpPr>
        <p:spPr/>
        <p:txBody>
          <a:bodyPr/>
          <a:lstStyle/>
          <a:p>
            <a:r>
              <a:rPr lang="en-US" smtClean="0"/>
              <a:t>Let’s help them get </a:t>
            </a:r>
            <a:r>
              <a:rPr lang="en-US" dirty="0" smtClean="0"/>
              <a:t>their degree.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19800" y="5334000"/>
            <a:ext cx="2095500" cy="647700"/>
          </a:xfrm>
          <a:prstGeom prst="rect">
            <a:avLst/>
          </a:prstGeom>
        </p:spPr>
      </p:pic>
    </p:spTree>
    <p:extLst>
      <p:ext uri="{BB962C8B-B14F-4D97-AF65-F5344CB8AC3E}">
        <p14:creationId xmlns:p14="http://schemas.microsoft.com/office/powerpoint/2010/main" val="261630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1528" y="762000"/>
            <a:ext cx="7024744" cy="724936"/>
          </a:xfrm>
        </p:spPr>
        <p:txBody>
          <a:bodyPr>
            <a:normAutofit fontScale="90000"/>
          </a:bodyPr>
          <a:lstStyle/>
          <a:p>
            <a:pPr algn="ctr"/>
            <a:r>
              <a:rPr lang="en-US" dirty="0" smtClean="0"/>
              <a:t>How to view an existing audit</a:t>
            </a:r>
            <a:endParaRPr lang="en-US" dirty="0"/>
          </a:p>
        </p:txBody>
      </p:sp>
      <p:sp>
        <p:nvSpPr>
          <p:cNvPr id="3" name="Content Placeholder 2"/>
          <p:cNvSpPr>
            <a:spLocks noGrp="1"/>
          </p:cNvSpPr>
          <p:nvPr>
            <p:ph idx="1"/>
          </p:nvPr>
        </p:nvSpPr>
        <p:spPr>
          <a:xfrm>
            <a:off x="1145241" y="1739297"/>
            <a:ext cx="6777317" cy="1156304"/>
          </a:xfrm>
        </p:spPr>
        <p:txBody>
          <a:bodyPr>
            <a:normAutofit lnSpcReduction="10000"/>
          </a:bodyPr>
          <a:lstStyle/>
          <a:p>
            <a:r>
              <a:rPr lang="en-US" dirty="0" smtClean="0"/>
              <a:t>To view a previously processed audit, click on the “View Audit” link next to the one you wish to view.</a:t>
            </a:r>
            <a:endParaRPr lang="en-US"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048000"/>
            <a:ext cx="73152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9299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990600"/>
            <a:ext cx="7024744" cy="724936"/>
          </a:xfrm>
        </p:spPr>
        <p:txBody>
          <a:bodyPr/>
          <a:lstStyle/>
          <a:p>
            <a:pPr algn="ctr"/>
            <a:r>
              <a:rPr lang="en-US" dirty="0" smtClean="0"/>
              <a:t>How to delete an audit</a:t>
            </a:r>
            <a:endParaRPr lang="en-US" dirty="0"/>
          </a:p>
        </p:txBody>
      </p:sp>
      <p:sp>
        <p:nvSpPr>
          <p:cNvPr id="3" name="Content Placeholder 2"/>
          <p:cNvSpPr>
            <a:spLocks noGrp="1"/>
          </p:cNvSpPr>
          <p:nvPr>
            <p:ph idx="1"/>
          </p:nvPr>
        </p:nvSpPr>
        <p:spPr>
          <a:xfrm>
            <a:off x="1066800" y="2438400"/>
            <a:ext cx="6777317" cy="5486399"/>
          </a:xfrm>
        </p:spPr>
        <p:txBody>
          <a:bodyPr>
            <a:normAutofit/>
          </a:bodyPr>
          <a:lstStyle/>
          <a:p>
            <a:r>
              <a:rPr lang="en-US" dirty="0" smtClean="0"/>
              <a:t>Currently, only administration in the Office of Records and Registration can delete an audit. Please contact them for assistance in 303 Pierce Hall or by phone at 734.487.4112.</a:t>
            </a:r>
          </a:p>
          <a:p>
            <a:endParaRPr lang="en-US" dirty="0"/>
          </a:p>
          <a:p>
            <a:endParaRPr lang="en-US" dirty="0" smtClean="0"/>
          </a:p>
          <a:p>
            <a:endParaRPr lang="en-US" dirty="0"/>
          </a:p>
          <a:p>
            <a:endParaRPr lang="en-US" dirty="0" smtClean="0"/>
          </a:p>
          <a:p>
            <a:pPr marL="68580" indent="0">
              <a:buNone/>
            </a:pPr>
            <a:r>
              <a:rPr lang="en-US" dirty="0" smtClean="0"/>
              <a:t/>
            </a:r>
            <a:br>
              <a:rPr lang="en-US" dirty="0" smtClean="0"/>
            </a:br>
            <a:endParaRPr lang="en-US" dirty="0" smtClean="0"/>
          </a:p>
        </p:txBody>
      </p:sp>
    </p:spTree>
    <p:extLst>
      <p:ext uri="{BB962C8B-B14F-4D97-AF65-F5344CB8AC3E}">
        <p14:creationId xmlns:p14="http://schemas.microsoft.com/office/powerpoint/2010/main" val="1080321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990600" y="1676400"/>
            <a:ext cx="7162800" cy="4572000"/>
          </a:xfrm>
        </p:spPr>
        <p:txBody>
          <a:bodyPr>
            <a:normAutofit/>
          </a:bodyPr>
          <a:lstStyle/>
          <a:p>
            <a:r>
              <a:rPr lang="en-US" dirty="0" smtClean="0"/>
              <a:t>There are messages that display at the top of each audit.</a:t>
            </a:r>
          </a:p>
          <a:p>
            <a:r>
              <a:rPr lang="en-US" dirty="0" smtClean="0"/>
              <a:t>The first will tell the reader if the audit has been processed using a declared program, as listed on the official school record, or if the audit was run as a “What-If” scenario.</a:t>
            </a:r>
          </a:p>
          <a:p>
            <a:r>
              <a:rPr lang="en-US" dirty="0" smtClean="0"/>
              <a:t>The next message will appear on all audits, regardless of program, indicating that there may be required pre-requisites not listed here and to contact the program advisor with questions.</a:t>
            </a:r>
            <a:endParaRPr lang="en-US" dirty="0"/>
          </a:p>
        </p:txBody>
      </p:sp>
    </p:spTree>
    <p:extLst>
      <p:ext uri="{BB962C8B-B14F-4D97-AF65-F5344CB8AC3E}">
        <p14:creationId xmlns:p14="http://schemas.microsoft.com/office/powerpoint/2010/main" val="27796606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676400"/>
            <a:ext cx="7467600" cy="4419600"/>
          </a:xfrm>
        </p:spPr>
        <p:txBody>
          <a:bodyPr>
            <a:normAutofit lnSpcReduction="10000"/>
          </a:bodyPr>
          <a:lstStyle/>
          <a:p>
            <a:r>
              <a:rPr lang="en-US" dirty="0" smtClean="0"/>
              <a:t>At the top of every audit will be a header indicating the status of the overall audit. There are three different messages that may appear.</a:t>
            </a:r>
          </a:p>
          <a:p>
            <a:pPr marL="68580" indent="0">
              <a:buNone/>
            </a:pPr>
            <a:endParaRPr lang="en-US" dirty="0" smtClean="0"/>
          </a:p>
          <a:p>
            <a:r>
              <a:rPr lang="en-US" dirty="0" smtClean="0"/>
              <a:t>1)</a:t>
            </a:r>
            <a:r>
              <a:rPr lang="en-US" dirty="0" smtClean="0">
                <a:solidFill>
                  <a:srgbClr val="C00000"/>
                </a:solidFill>
              </a:rPr>
              <a:t>AT LEAST ONE REQUIREMENT HAS NOT BEEN SATISFIED </a:t>
            </a:r>
            <a:r>
              <a:rPr lang="en-US" dirty="0" smtClean="0"/>
              <a:t>– This indicates that there is at least one requirement that has NOT been fulfilled.</a:t>
            </a:r>
          </a:p>
          <a:p>
            <a:pPr marL="68580" indent="0">
              <a:buNone/>
            </a:pPr>
            <a:endParaRPr lang="en-US" dirty="0" smtClean="0"/>
          </a:p>
          <a:p>
            <a:r>
              <a:rPr lang="en-US" dirty="0" smtClean="0"/>
              <a:t>2) </a:t>
            </a:r>
            <a:r>
              <a:rPr lang="en-US" dirty="0"/>
              <a:t>ALL REQUIREMENTS COMPLETED – IN-PROGRESS COURSES USED – This indicates that the audit is MET using in-progress courses and may change if courses are withdrawn or failed</a:t>
            </a:r>
          </a:p>
          <a:p>
            <a:pPr marL="68580" indent="0">
              <a:buNone/>
            </a:pPr>
            <a:endParaRPr lang="en-US" dirty="0" smtClean="0"/>
          </a:p>
        </p:txBody>
      </p:sp>
    </p:spTree>
    <p:extLst>
      <p:ext uri="{BB962C8B-B14F-4D97-AF65-F5344CB8AC3E}">
        <p14:creationId xmlns:p14="http://schemas.microsoft.com/office/powerpoint/2010/main" val="1376579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p:txBody>
          <a:bodyPr/>
          <a:lstStyle/>
          <a:p>
            <a:r>
              <a:rPr lang="en-US" dirty="0" smtClean="0"/>
              <a:t>3)</a:t>
            </a:r>
            <a:r>
              <a:rPr lang="en-US" dirty="0" smtClean="0">
                <a:solidFill>
                  <a:srgbClr val="009900"/>
                </a:solidFill>
              </a:rPr>
              <a:t> ****ALL REQUIREMENTS IDENTIFIED BELOW HAVE BEEN MET****</a:t>
            </a:r>
            <a:r>
              <a:rPr lang="en-US" dirty="0" smtClean="0"/>
              <a:t> - This indicates that the audit has been completely MET.</a:t>
            </a:r>
          </a:p>
          <a:p>
            <a:endParaRPr lang="en-US" dirty="0"/>
          </a:p>
          <a:p>
            <a:pPr marL="68580" indent="0" algn="ctr">
              <a:buNone/>
            </a:pPr>
            <a:r>
              <a:rPr lang="en-US" b="1" dirty="0" smtClean="0"/>
              <a:t>Note: Every area is considered a requirement; however, there may be several sub-requirements within each main requirement.</a:t>
            </a:r>
            <a:endParaRPr lang="en-US" b="1" dirty="0"/>
          </a:p>
          <a:p>
            <a:endParaRPr lang="en-US" dirty="0"/>
          </a:p>
        </p:txBody>
      </p:sp>
    </p:spTree>
    <p:extLst>
      <p:ext uri="{BB962C8B-B14F-4D97-AF65-F5344CB8AC3E}">
        <p14:creationId xmlns:p14="http://schemas.microsoft.com/office/powerpoint/2010/main" val="40312113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14589" y="1295400"/>
            <a:ext cx="7491211" cy="4876800"/>
          </a:xfrm>
        </p:spPr>
        <p:txBody>
          <a:bodyPr/>
          <a:lstStyle/>
          <a:p>
            <a:r>
              <a:rPr lang="en-US" dirty="0" smtClean="0"/>
              <a:t>The top of the audit has a pie chart that shows all course hours </a:t>
            </a:r>
            <a:r>
              <a:rPr lang="en-US" i="1" u="sng" dirty="0" smtClean="0"/>
              <a:t>applicable</a:t>
            </a:r>
            <a:r>
              <a:rPr lang="en-US" dirty="0" smtClean="0"/>
              <a:t> to the degree (hover the mouse over it for total). </a:t>
            </a:r>
          </a:p>
          <a:p>
            <a:r>
              <a:rPr lang="en-US" dirty="0" smtClean="0"/>
              <a:t>Completed course totals are in dark green, in-progress courses are indicated in light green, and unfulfilled courses are shown in red.</a:t>
            </a:r>
            <a:endParaRPr lang="en-US"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733800"/>
            <a:ext cx="7377112"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188439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685800" y="1524000"/>
            <a:ext cx="7772400" cy="4724400"/>
          </a:xfrm>
        </p:spPr>
        <p:txBody>
          <a:bodyPr/>
          <a:lstStyle/>
          <a:p>
            <a:r>
              <a:rPr lang="en-US" dirty="0" smtClean="0"/>
              <a:t>Completion graphs for Cumulative hours, </a:t>
            </a:r>
            <a:r>
              <a:rPr lang="en-US" dirty="0"/>
              <a:t>General Education, and </a:t>
            </a:r>
            <a:r>
              <a:rPr lang="en-US" dirty="0" smtClean="0"/>
              <a:t>Majors/Minor </a:t>
            </a:r>
            <a:r>
              <a:rPr lang="en-US" dirty="0"/>
              <a:t>areas </a:t>
            </a:r>
            <a:r>
              <a:rPr lang="en-US" dirty="0" smtClean="0"/>
              <a:t>are shown at the top of the audit along with cumulative and Major GPA graphs.</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3276600"/>
            <a:ext cx="7300912" cy="295646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32807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838200" y="1447800"/>
            <a:ext cx="7543800" cy="4828870"/>
          </a:xfrm>
        </p:spPr>
        <p:txBody>
          <a:bodyPr>
            <a:normAutofit/>
          </a:bodyPr>
          <a:lstStyle/>
          <a:p>
            <a:r>
              <a:rPr lang="en-US" sz="2200" dirty="0" smtClean="0"/>
              <a:t>The body of the audit lists each of the required areas and indicates if they are Met (dark green check), In-progress (light green progress bar), or Unfulfilled (red “X”). You may drill-down for more information.</a:t>
            </a:r>
            <a:endParaRPr lang="en-US" sz="2200"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3200400"/>
            <a:ext cx="7800975" cy="32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00636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normAutofit fontScale="90000"/>
          </a:bodyPr>
          <a:lstStyle/>
          <a:p>
            <a:pPr algn="ctr"/>
            <a:r>
              <a:rPr lang="en-US" dirty="0" smtClean="0"/>
              <a:t>How to read an online audit</a:t>
            </a:r>
            <a:endParaRPr lang="en-US" dirty="0"/>
          </a:p>
        </p:txBody>
      </p:sp>
      <p:sp>
        <p:nvSpPr>
          <p:cNvPr id="3" name="Content Placeholder 2"/>
          <p:cNvSpPr>
            <a:spLocks noGrp="1"/>
          </p:cNvSpPr>
          <p:nvPr>
            <p:ph idx="1"/>
          </p:nvPr>
        </p:nvSpPr>
        <p:spPr>
          <a:xfrm>
            <a:off x="762000" y="1600200"/>
            <a:ext cx="7620000" cy="4648200"/>
          </a:xfrm>
        </p:spPr>
        <p:txBody>
          <a:bodyPr/>
          <a:lstStyle/>
          <a:p>
            <a:r>
              <a:rPr lang="en-US" dirty="0" smtClean="0"/>
              <a:t>Click on the arrow next to the requirement for which you would like additional details. This will give you specific information about what has been taken and what is still outstanding.</a:t>
            </a:r>
          </a:p>
          <a:p>
            <a:endParaRPr lang="en-US" dirty="0"/>
          </a:p>
        </p:txBody>
      </p:sp>
      <p:pic>
        <p:nvPicPr>
          <p:cNvPr id="4100" name="Picture 4" descr="C:\DOCUME~1\AFrady\LOCALS~1\Temp\SNAGHTML2509769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003" y="3200400"/>
            <a:ext cx="7696200" cy="30321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8171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838200"/>
            <a:ext cx="7024744" cy="801136"/>
          </a:xfrm>
        </p:spPr>
        <p:txBody>
          <a:bodyPr>
            <a:normAutofit fontScale="90000"/>
          </a:bodyPr>
          <a:lstStyle/>
          <a:p>
            <a:pPr algn="ctr"/>
            <a:r>
              <a:rPr lang="en-US" dirty="0" smtClean="0"/>
              <a:t>The online audit key/legend</a:t>
            </a:r>
            <a:endParaRPr lang="en-US" dirty="0"/>
          </a:p>
        </p:txBody>
      </p:sp>
      <p:sp>
        <p:nvSpPr>
          <p:cNvPr id="3" name="Text Placeholder 2"/>
          <p:cNvSpPr>
            <a:spLocks noGrp="1"/>
          </p:cNvSpPr>
          <p:nvPr>
            <p:ph type="body" idx="1"/>
          </p:nvPr>
        </p:nvSpPr>
        <p:spPr>
          <a:xfrm>
            <a:off x="990600" y="4660435"/>
            <a:ext cx="7543800" cy="1664165"/>
          </a:xfrm>
        </p:spPr>
        <p:txBody>
          <a:bodyPr>
            <a:normAutofit fontScale="92500" lnSpcReduction="10000"/>
          </a:bodyPr>
          <a:lstStyle/>
          <a:p>
            <a:pPr algn="ctr"/>
            <a:r>
              <a:rPr lang="en-US" b="0" dirty="0" smtClean="0">
                <a:solidFill>
                  <a:schemeClr val="tx1"/>
                </a:solidFill>
              </a:rPr>
              <a:t>The status of the main requirement will be determined by one of the symbols listed under “Requirements” while the status of the individual area  sub-requirements will be determined by one of the symbols under “Sub-requirements</a:t>
            </a:r>
            <a:r>
              <a:rPr lang="en-US" b="0" dirty="0" smtClean="0">
                <a:solidFill>
                  <a:schemeClr val="tx2"/>
                </a:solidFill>
              </a:rPr>
              <a:t>”</a:t>
            </a:r>
            <a:endParaRPr lang="en-US" b="0" dirty="0">
              <a:solidFill>
                <a:schemeClr val="tx2"/>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1680" y="1676400"/>
            <a:ext cx="6134100" cy="297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63" y="1676400"/>
            <a:ext cx="5857875" cy="282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9947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What is u.achieve?</a:t>
            </a:r>
            <a:endParaRPr lang="en-US" dirty="0"/>
          </a:p>
        </p:txBody>
      </p:sp>
      <p:sp>
        <p:nvSpPr>
          <p:cNvPr id="3" name="Content Placeholder 2"/>
          <p:cNvSpPr>
            <a:spLocks noGrp="1"/>
          </p:cNvSpPr>
          <p:nvPr>
            <p:ph idx="1"/>
          </p:nvPr>
        </p:nvSpPr>
        <p:spPr>
          <a:xfrm>
            <a:off x="1066800" y="1905000"/>
            <a:ext cx="7109908" cy="3886200"/>
          </a:xfrm>
        </p:spPr>
        <p:txBody>
          <a:bodyPr>
            <a:normAutofit/>
          </a:bodyPr>
          <a:lstStyle/>
          <a:p>
            <a:r>
              <a:rPr lang="en-US" dirty="0" smtClean="0"/>
              <a:t>u.achieve is the new degree evaluation tool purchased by EMU. This program will allow students and their advisor to track academic progress through graduation.</a:t>
            </a:r>
            <a:br>
              <a:rPr lang="en-US" dirty="0" smtClean="0"/>
            </a:br>
            <a:endParaRPr lang="en-US" dirty="0" smtClean="0"/>
          </a:p>
          <a:p>
            <a:r>
              <a:rPr lang="en-US" dirty="0" smtClean="0"/>
              <a:t>u.achieve includes all University requirements, the Fall 2007 General Education program, and </a:t>
            </a:r>
            <a:r>
              <a:rPr lang="en-US" i="1" u="sng" dirty="0" smtClean="0"/>
              <a:t>most</a:t>
            </a:r>
            <a:r>
              <a:rPr lang="en-US" dirty="0" smtClean="0"/>
              <a:t> undergraduate Major and Minor programs offered by EMU.</a:t>
            </a:r>
            <a:endParaRPr lang="en-US" dirty="0"/>
          </a:p>
        </p:txBody>
      </p:sp>
    </p:spTree>
    <p:extLst>
      <p:ext uri="{BB962C8B-B14F-4D97-AF65-F5344CB8AC3E}">
        <p14:creationId xmlns:p14="http://schemas.microsoft.com/office/powerpoint/2010/main" val="34048878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pPr algn="ctr"/>
            <a:r>
              <a:rPr lang="en-US" dirty="0" smtClean="0"/>
              <a:t>Online documentation</a:t>
            </a:r>
            <a:endParaRPr lang="en-US" dirty="0"/>
          </a:p>
        </p:txBody>
      </p:sp>
      <p:sp>
        <p:nvSpPr>
          <p:cNvPr id="3" name="Content Placeholder 2"/>
          <p:cNvSpPr>
            <a:spLocks noGrp="1"/>
          </p:cNvSpPr>
          <p:nvPr>
            <p:ph idx="1"/>
          </p:nvPr>
        </p:nvSpPr>
        <p:spPr>
          <a:xfrm>
            <a:off x="1043492" y="2323652"/>
            <a:ext cx="7109908" cy="3508977"/>
          </a:xfrm>
        </p:spPr>
        <p:txBody>
          <a:bodyPr/>
          <a:lstStyle/>
          <a:p>
            <a:pPr algn="ctr"/>
            <a:r>
              <a:rPr lang="en-US" dirty="0" smtClean="0"/>
              <a:t>Is this information posted anywhere online? </a:t>
            </a:r>
            <a:br>
              <a:rPr lang="en-US" dirty="0" smtClean="0"/>
            </a:br>
            <a:r>
              <a:rPr lang="en-US" b="1" i="1" dirty="0" smtClean="0">
                <a:solidFill>
                  <a:srgbClr val="009900"/>
                </a:solidFill>
              </a:rPr>
              <a:t>YES – it is!!</a:t>
            </a:r>
          </a:p>
          <a:p>
            <a:pPr marL="68580" indent="0" algn="ctr">
              <a:buNone/>
            </a:pPr>
            <a:endParaRPr lang="en-US" dirty="0" smtClean="0"/>
          </a:p>
          <a:p>
            <a:pPr algn="ctr"/>
            <a:r>
              <a:rPr lang="en-US" dirty="0" smtClean="0"/>
              <a:t>Please visit our website at </a:t>
            </a:r>
            <a:r>
              <a:rPr lang="en-US" dirty="0" smtClean="0">
                <a:hlinkClick r:id="rId2"/>
              </a:rPr>
              <a:t>www.emich.edu/registrar/uachieve</a:t>
            </a:r>
            <a:r>
              <a:rPr lang="en-US" dirty="0" smtClean="0"/>
              <a:t> for information and printable documentation regarding u.achieve. </a:t>
            </a:r>
          </a:p>
        </p:txBody>
      </p:sp>
    </p:spTree>
    <p:extLst>
      <p:ext uri="{BB962C8B-B14F-4D97-AF65-F5344CB8AC3E}">
        <p14:creationId xmlns:p14="http://schemas.microsoft.com/office/powerpoint/2010/main" val="752577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648736"/>
          </a:xfrm>
        </p:spPr>
        <p:txBody>
          <a:bodyPr>
            <a:normAutofit fontScale="90000"/>
          </a:bodyPr>
          <a:lstStyle/>
          <a:p>
            <a:pPr algn="ctr"/>
            <a:r>
              <a:rPr lang="en-US" dirty="0" smtClean="0"/>
              <a:t>Questions??</a:t>
            </a:r>
            <a:endParaRPr lang="en-US" dirty="0"/>
          </a:p>
        </p:txBody>
      </p:sp>
      <p:sp>
        <p:nvSpPr>
          <p:cNvPr id="3" name="Content Placeholder 2"/>
          <p:cNvSpPr>
            <a:spLocks noGrp="1"/>
          </p:cNvSpPr>
          <p:nvPr>
            <p:ph idx="1"/>
          </p:nvPr>
        </p:nvSpPr>
        <p:spPr>
          <a:xfrm>
            <a:off x="1043492" y="2057400"/>
            <a:ext cx="6777317" cy="3775229"/>
          </a:xfrm>
        </p:spPr>
        <p:txBody>
          <a:bodyPr/>
          <a:lstStyle/>
          <a:p>
            <a:pPr marL="68580" indent="0" algn="ctr">
              <a:buNone/>
            </a:pPr>
            <a:r>
              <a:rPr lang="en-US" dirty="0" smtClean="0"/>
              <a:t>Contact Amy Frady in the Records and Registration </a:t>
            </a:r>
            <a:r>
              <a:rPr lang="en-US" smtClean="0"/>
              <a:t>Office in </a:t>
            </a:r>
            <a:r>
              <a:rPr lang="en-US" dirty="0" smtClean="0"/>
              <a:t>303 Pierce Hall, by phone at 734.487.4112, or via email at uachieve@emich.edu.</a:t>
            </a:r>
          </a:p>
          <a:p>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4038600"/>
            <a:ext cx="3574676" cy="1104900"/>
          </a:xfrm>
          <a:prstGeom prst="rect">
            <a:avLst/>
          </a:prstGeom>
        </p:spPr>
      </p:pic>
    </p:spTree>
    <p:extLst>
      <p:ext uri="{BB962C8B-B14F-4D97-AF65-F5344CB8AC3E}">
        <p14:creationId xmlns:p14="http://schemas.microsoft.com/office/powerpoint/2010/main" val="2240795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801136"/>
          </a:xfrm>
        </p:spPr>
        <p:txBody>
          <a:bodyPr/>
          <a:lstStyle/>
          <a:p>
            <a:pPr algn="ctr"/>
            <a:r>
              <a:rPr lang="en-US" dirty="0" smtClean="0"/>
              <a:t>Who can use u.achieve?</a:t>
            </a:r>
            <a:endParaRPr lang="en-US" dirty="0"/>
          </a:p>
        </p:txBody>
      </p:sp>
      <p:sp>
        <p:nvSpPr>
          <p:cNvPr id="3" name="Content Placeholder 2"/>
          <p:cNvSpPr>
            <a:spLocks noGrp="1"/>
          </p:cNvSpPr>
          <p:nvPr>
            <p:ph idx="1"/>
          </p:nvPr>
        </p:nvSpPr>
        <p:spPr>
          <a:xfrm>
            <a:off x="1043492" y="1981200"/>
            <a:ext cx="6777317" cy="4038600"/>
          </a:xfrm>
        </p:spPr>
        <p:txBody>
          <a:bodyPr>
            <a:normAutofit lnSpcReduction="10000"/>
          </a:bodyPr>
          <a:lstStyle/>
          <a:p>
            <a:r>
              <a:rPr lang="en-US" dirty="0" smtClean="0"/>
              <a:t>u.achieve has been built for all incoming </a:t>
            </a:r>
            <a:r>
              <a:rPr lang="en-US" i="1" u="sng" dirty="0" smtClean="0"/>
              <a:t>Undergraduate </a:t>
            </a:r>
            <a:r>
              <a:rPr lang="en-US" dirty="0" smtClean="0"/>
              <a:t>students following </a:t>
            </a:r>
            <a:r>
              <a:rPr lang="en-US" b="1" dirty="0" smtClean="0"/>
              <a:t>both</a:t>
            </a:r>
            <a:r>
              <a:rPr lang="en-US" dirty="0" smtClean="0"/>
              <a:t> the Fall 2007 General Education program and the 2011-2012 or later catalog.</a:t>
            </a:r>
          </a:p>
          <a:p>
            <a:pPr lvl="2"/>
            <a:r>
              <a:rPr lang="en-US" dirty="0" smtClean="0"/>
              <a:t>NOTE: Students must be </a:t>
            </a:r>
            <a:r>
              <a:rPr lang="en-US" i="1" u="sng" dirty="0" smtClean="0"/>
              <a:t>admitted</a:t>
            </a:r>
            <a:r>
              <a:rPr lang="en-US" dirty="0" smtClean="0"/>
              <a:t> to EMU as of Fall 2011, not have their major declared as of this term for the program to run successfully.</a:t>
            </a:r>
            <a:br>
              <a:rPr lang="en-US" dirty="0" smtClean="0"/>
            </a:br>
            <a:endParaRPr lang="en-US" dirty="0" smtClean="0"/>
          </a:p>
          <a:p>
            <a:r>
              <a:rPr lang="en-US" dirty="0" smtClean="0"/>
              <a:t>Graduate, Second Bachelor, and Teacher Preparation students will </a:t>
            </a:r>
            <a:r>
              <a:rPr lang="en-US" b="1" dirty="0" smtClean="0"/>
              <a:t>NOT</a:t>
            </a:r>
            <a:r>
              <a:rPr lang="en-US" dirty="0" smtClean="0"/>
              <a:t> be able to use this system.</a:t>
            </a:r>
          </a:p>
          <a:p>
            <a:pPr marL="68580" indent="0">
              <a:buNone/>
            </a:pPr>
            <a:endParaRPr lang="en-US" dirty="0"/>
          </a:p>
        </p:txBody>
      </p:sp>
    </p:spTree>
    <p:extLst>
      <p:ext uri="{BB962C8B-B14F-4D97-AF65-F5344CB8AC3E}">
        <p14:creationId xmlns:p14="http://schemas.microsoft.com/office/powerpoint/2010/main" val="747086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219200"/>
            <a:ext cx="7024744" cy="1143000"/>
          </a:xfrm>
        </p:spPr>
        <p:txBody>
          <a:bodyPr>
            <a:normAutofit fontScale="90000"/>
          </a:bodyPr>
          <a:lstStyle/>
          <a:p>
            <a:pPr algn="ctr"/>
            <a:r>
              <a:rPr lang="en-US" dirty="0" smtClean="0"/>
              <a:t>Online access to your degree evaluation</a:t>
            </a:r>
            <a:endParaRPr lang="en-US" dirty="0"/>
          </a:p>
        </p:txBody>
      </p:sp>
      <p:sp>
        <p:nvSpPr>
          <p:cNvPr id="3" name="Content Placeholder 2"/>
          <p:cNvSpPr>
            <a:spLocks noGrp="1"/>
          </p:cNvSpPr>
          <p:nvPr>
            <p:ph idx="1"/>
          </p:nvPr>
        </p:nvSpPr>
        <p:spPr>
          <a:xfrm>
            <a:off x="1043492" y="2323652"/>
            <a:ext cx="6777317" cy="4000948"/>
          </a:xfrm>
        </p:spPr>
        <p:txBody>
          <a:bodyPr>
            <a:normAutofit fontScale="92500" lnSpcReduction="10000"/>
          </a:bodyPr>
          <a:lstStyle/>
          <a:p>
            <a:endParaRPr lang="en-US" dirty="0" smtClean="0"/>
          </a:p>
          <a:p>
            <a:r>
              <a:rPr lang="en-US" dirty="0" smtClean="0"/>
              <a:t>Log into your my.emich account</a:t>
            </a:r>
          </a:p>
          <a:p>
            <a:r>
              <a:rPr lang="en-US" dirty="0" smtClean="0"/>
              <a:t>Click on the “Faculty” tab at the top</a:t>
            </a:r>
          </a:p>
          <a:p>
            <a:r>
              <a:rPr lang="en-US" dirty="0" smtClean="0"/>
              <a:t>Choose the “Faculty &amp; Advisors” link</a:t>
            </a:r>
          </a:p>
          <a:p>
            <a:r>
              <a:rPr lang="en-US" dirty="0" smtClean="0"/>
              <a:t>Click on “UG Degree Audit (u.achieve)” to be sent to your online evaluation</a:t>
            </a:r>
          </a:p>
          <a:p>
            <a:r>
              <a:rPr lang="en-US" b="1" dirty="0" smtClean="0"/>
              <a:t>NOTE: </a:t>
            </a:r>
            <a:r>
              <a:rPr lang="en-US" dirty="0" smtClean="0"/>
              <a:t>You must be granted access to the system by your department head or director. If you do not have access, please have them send Amy Frady an authorization email at afrady@emich.edu</a:t>
            </a:r>
          </a:p>
          <a:p>
            <a:endParaRPr lang="en-US" dirty="0"/>
          </a:p>
        </p:txBody>
      </p:sp>
    </p:spTree>
    <p:extLst>
      <p:ext uri="{BB962C8B-B14F-4D97-AF65-F5344CB8AC3E}">
        <p14:creationId xmlns:p14="http://schemas.microsoft.com/office/powerpoint/2010/main" val="1259422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4994" y="838200"/>
            <a:ext cx="7024744" cy="724936"/>
          </a:xfrm>
        </p:spPr>
        <p:txBody>
          <a:bodyPr/>
          <a:lstStyle/>
          <a:p>
            <a:pPr algn="ctr"/>
            <a:r>
              <a:rPr lang="en-US" dirty="0" smtClean="0"/>
              <a:t>Where to start</a:t>
            </a:r>
            <a:endParaRPr lang="en-US" dirty="0"/>
          </a:p>
        </p:txBody>
      </p:sp>
      <p:sp>
        <p:nvSpPr>
          <p:cNvPr id="3" name="Content Placeholder 2"/>
          <p:cNvSpPr>
            <a:spLocks noGrp="1"/>
          </p:cNvSpPr>
          <p:nvPr>
            <p:ph idx="1"/>
          </p:nvPr>
        </p:nvSpPr>
        <p:spPr>
          <a:xfrm>
            <a:off x="1066800" y="1600200"/>
            <a:ext cx="6777317" cy="2514600"/>
          </a:xfrm>
        </p:spPr>
        <p:txBody>
          <a:bodyPr/>
          <a:lstStyle/>
          <a:p>
            <a:pPr lvl="0"/>
            <a:r>
              <a:rPr lang="en-US" dirty="0"/>
              <a:t>On the “Student Search” </a:t>
            </a:r>
            <a:r>
              <a:rPr lang="en-US" dirty="0" smtClean="0"/>
              <a:t>page, </a:t>
            </a:r>
            <a:r>
              <a:rPr lang="en-US" dirty="0"/>
              <a:t>enter the student number for the selected </a:t>
            </a:r>
            <a:r>
              <a:rPr lang="en-US" dirty="0" smtClean="0"/>
              <a:t>student (using a capital E), </a:t>
            </a:r>
            <a:r>
              <a:rPr lang="en-US" dirty="0"/>
              <a:t>or you may search by name (</a:t>
            </a:r>
            <a:r>
              <a:rPr lang="en-US" sz="2000" dirty="0"/>
              <a:t>be careful to select the correct student as searching by name may pull up more than one student</a:t>
            </a:r>
            <a:r>
              <a:rPr lang="en-US" dirty="0"/>
              <a:t>.)</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7171" y="3886200"/>
            <a:ext cx="6553200" cy="23671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8312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2003" y="762000"/>
            <a:ext cx="7024744" cy="1029736"/>
          </a:xfrm>
        </p:spPr>
        <p:txBody>
          <a:bodyPr/>
          <a:lstStyle/>
          <a:p>
            <a:pPr algn="ctr"/>
            <a:r>
              <a:rPr lang="en-US" dirty="0" smtClean="0"/>
              <a:t>How to run a new audit</a:t>
            </a:r>
            <a:endParaRPr lang="en-US" dirty="0"/>
          </a:p>
        </p:txBody>
      </p:sp>
      <p:sp>
        <p:nvSpPr>
          <p:cNvPr id="9" name="Content Placeholder 8"/>
          <p:cNvSpPr>
            <a:spLocks noGrp="1"/>
          </p:cNvSpPr>
          <p:nvPr>
            <p:ph idx="1"/>
          </p:nvPr>
        </p:nvSpPr>
        <p:spPr>
          <a:xfrm>
            <a:off x="1133475" y="1981200"/>
            <a:ext cx="6781800" cy="3505200"/>
          </a:xfrm>
        </p:spPr>
        <p:txBody>
          <a:bodyPr>
            <a:normAutofit/>
          </a:bodyPr>
          <a:lstStyle/>
          <a:p>
            <a:r>
              <a:rPr lang="en-US" dirty="0" smtClean="0"/>
              <a:t>Click the “Audits” link at the top of the page next to the current student number you’re working with and select “Request New”</a:t>
            </a:r>
          </a:p>
          <a:p>
            <a:endParaRPr lang="en-US" dirty="0"/>
          </a:p>
          <a:p>
            <a:endParaRPr lang="en-US" dirty="0" smtClean="0"/>
          </a:p>
          <a:p>
            <a:endParaRPr lang="en-US" dirty="0"/>
          </a:p>
          <a:p>
            <a:pPr marL="68580" indent="0">
              <a:buNone/>
            </a:pPr>
            <a:endParaRPr lang="en-US" dirty="0" smtClean="0"/>
          </a:p>
          <a:p>
            <a:pPr marL="68580" indent="0">
              <a:buNone/>
            </a:pP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57400" y="3733800"/>
            <a:ext cx="4933950" cy="221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79027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447800"/>
            <a:ext cx="3684563" cy="609600"/>
          </a:xfrm>
        </p:spPr>
        <p:txBody>
          <a:bodyPr>
            <a:normAutofit fontScale="85000" lnSpcReduction="20000"/>
          </a:bodyPr>
          <a:lstStyle/>
          <a:p>
            <a:pPr algn="ctr"/>
            <a:r>
              <a:rPr lang="en-US" dirty="0" smtClean="0">
                <a:solidFill>
                  <a:schemeClr val="accent6"/>
                </a:solidFill>
              </a:rPr>
              <a:t>To choose the program on file (declared major/minor)</a:t>
            </a:r>
            <a:endParaRPr lang="en-US" dirty="0">
              <a:solidFill>
                <a:schemeClr val="accent6"/>
              </a:solidFill>
            </a:endParaRPr>
          </a:p>
        </p:txBody>
      </p:sp>
      <p:sp>
        <p:nvSpPr>
          <p:cNvPr id="4" name="Content Placeholder 3"/>
          <p:cNvSpPr>
            <a:spLocks noGrp="1"/>
          </p:cNvSpPr>
          <p:nvPr>
            <p:ph sz="half" idx="2"/>
          </p:nvPr>
        </p:nvSpPr>
        <p:spPr>
          <a:xfrm>
            <a:off x="998806" y="2057400"/>
            <a:ext cx="7315200" cy="3733800"/>
          </a:xfrm>
        </p:spPr>
        <p:txBody>
          <a:bodyPr>
            <a:normAutofit/>
          </a:bodyPr>
          <a:lstStyle/>
          <a:p>
            <a:r>
              <a:rPr lang="en-US" dirty="0" smtClean="0"/>
              <a:t>Click the </a:t>
            </a:r>
            <a:r>
              <a:rPr lang="en-US" dirty="0"/>
              <a:t>“Run Current Program” </a:t>
            </a:r>
            <a:r>
              <a:rPr lang="en-US" dirty="0" smtClean="0"/>
              <a:t>radio button for the official program audit, if correct (watch the catalog year! Must be 201210 forward).</a:t>
            </a:r>
          </a:p>
          <a:p>
            <a:endParaRPr lang="en-US" dirty="0"/>
          </a:p>
          <a:p>
            <a:endParaRPr lang="en-US" dirty="0" smtClean="0"/>
          </a:p>
          <a:p>
            <a:endParaRPr lang="en-US" dirty="0"/>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638800"/>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0806" y="3657600"/>
            <a:ext cx="6818313" cy="1247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2419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2999" y="762000"/>
            <a:ext cx="7024744" cy="724936"/>
          </a:xfrm>
        </p:spPr>
        <p:txBody>
          <a:bodyPr/>
          <a:lstStyle/>
          <a:p>
            <a:pPr algn="ctr"/>
            <a:r>
              <a:rPr lang="en-US" dirty="0" smtClean="0"/>
              <a:t>How to run a new audit</a:t>
            </a:r>
            <a:endParaRPr lang="en-US" dirty="0"/>
          </a:p>
        </p:txBody>
      </p:sp>
      <p:sp>
        <p:nvSpPr>
          <p:cNvPr id="3" name="Text Placeholder 2"/>
          <p:cNvSpPr>
            <a:spLocks noGrp="1"/>
          </p:cNvSpPr>
          <p:nvPr>
            <p:ph type="body" idx="1"/>
          </p:nvPr>
        </p:nvSpPr>
        <p:spPr>
          <a:xfrm>
            <a:off x="2667000" y="1371600"/>
            <a:ext cx="3657600" cy="457200"/>
          </a:xfrm>
        </p:spPr>
        <p:txBody>
          <a:bodyPr>
            <a:normAutofit fontScale="92500"/>
          </a:bodyPr>
          <a:lstStyle/>
          <a:p>
            <a:pPr algn="ctr"/>
            <a:r>
              <a:rPr lang="en-US" dirty="0">
                <a:solidFill>
                  <a:schemeClr val="accent6"/>
                </a:solidFill>
              </a:rPr>
              <a:t>To select a new program</a:t>
            </a:r>
          </a:p>
        </p:txBody>
      </p:sp>
      <p:sp>
        <p:nvSpPr>
          <p:cNvPr id="4" name="Content Placeholder 3"/>
          <p:cNvSpPr>
            <a:spLocks noGrp="1"/>
          </p:cNvSpPr>
          <p:nvPr>
            <p:ph sz="half" idx="2"/>
          </p:nvPr>
        </p:nvSpPr>
        <p:spPr>
          <a:xfrm>
            <a:off x="990600" y="1828799"/>
            <a:ext cx="7315200" cy="4191001"/>
          </a:xfrm>
        </p:spPr>
        <p:txBody>
          <a:bodyPr>
            <a:normAutofit/>
          </a:bodyPr>
          <a:lstStyle/>
          <a:p>
            <a:r>
              <a:rPr lang="en-US" dirty="0"/>
              <a:t>Click the “Run Selected Program” radio button for a What-if </a:t>
            </a:r>
            <a:r>
              <a:rPr lang="en-US" dirty="0" smtClean="0"/>
              <a:t>audit.</a:t>
            </a:r>
            <a:r>
              <a:rPr lang="en-US" sz="1200" dirty="0" smtClean="0"/>
              <a:t/>
            </a:r>
            <a:br>
              <a:rPr lang="en-US" sz="1200" dirty="0" smtClean="0"/>
            </a:br>
            <a:r>
              <a:rPr lang="en-US" sz="500" dirty="0" smtClean="0"/>
              <a:t/>
            </a:r>
            <a:br>
              <a:rPr lang="en-US" sz="500" dirty="0" smtClean="0"/>
            </a:br>
            <a:r>
              <a:rPr lang="en-US" sz="500" dirty="0" smtClean="0"/>
              <a:t/>
            </a:r>
            <a:br>
              <a:rPr lang="en-US" sz="500" dirty="0" smtClean="0"/>
            </a:br>
            <a:r>
              <a:rPr lang="en-US" sz="500" dirty="0" smtClean="0"/>
              <a:t/>
            </a:r>
            <a:br>
              <a:rPr lang="en-US" sz="500" dirty="0" smtClean="0"/>
            </a:br>
            <a:endParaRPr lang="en-US" dirty="0"/>
          </a:p>
          <a:p>
            <a:endParaRPr lang="en-US" dirty="0" smtClean="0"/>
          </a:p>
          <a:p>
            <a:endParaRPr lang="en-US" dirty="0"/>
          </a:p>
          <a:p>
            <a:r>
              <a:rPr lang="en-US" dirty="0" smtClean="0"/>
              <a:t>Choose the Degree Program you wish to view along with the catalog year (11-12 forward!)</a:t>
            </a:r>
          </a:p>
          <a:p>
            <a:r>
              <a:rPr lang="en-US" dirty="0" smtClean="0"/>
              <a:t>Submit the request by clicking on the “Run Audit” button at the bottom of the page.</a:t>
            </a:r>
          </a:p>
          <a:p>
            <a:endParaRPr lang="en-US" dirty="0" smtClean="0"/>
          </a:p>
          <a:p>
            <a:endParaRPr lang="en-US" dirty="0"/>
          </a:p>
          <a:p>
            <a:endParaRPr lang="en-US" dirty="0" smtClean="0"/>
          </a:p>
          <a:p>
            <a:endParaRPr lang="en-US" dirty="0"/>
          </a:p>
          <a:p>
            <a:endParaRPr lang="en-US" dirty="0" smtClean="0"/>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2750" y="5805487"/>
            <a:ext cx="2443299"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2290" y="2667000"/>
            <a:ext cx="5895975"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5725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024744" cy="1029736"/>
          </a:xfrm>
        </p:spPr>
        <p:txBody>
          <a:bodyPr>
            <a:normAutofit fontScale="90000"/>
          </a:bodyPr>
          <a:lstStyle/>
          <a:p>
            <a:pPr algn="ctr"/>
            <a:r>
              <a:rPr lang="en-US" dirty="0" smtClean="0"/>
              <a:t>How to view an existing audit</a:t>
            </a:r>
            <a:endParaRPr lang="en-US" dirty="0"/>
          </a:p>
        </p:txBody>
      </p:sp>
      <p:sp>
        <p:nvSpPr>
          <p:cNvPr id="9" name="Content Placeholder 8"/>
          <p:cNvSpPr>
            <a:spLocks noGrp="1"/>
          </p:cNvSpPr>
          <p:nvPr>
            <p:ph idx="1"/>
          </p:nvPr>
        </p:nvSpPr>
        <p:spPr>
          <a:xfrm>
            <a:off x="990600" y="1371600"/>
            <a:ext cx="7162800" cy="2819400"/>
          </a:xfrm>
        </p:spPr>
        <p:txBody>
          <a:bodyPr>
            <a:normAutofit/>
          </a:bodyPr>
          <a:lstStyle/>
          <a:p>
            <a:r>
              <a:rPr lang="en-US" dirty="0" smtClean="0"/>
              <a:t>Click the “Audits” link at the top of the page next to the current student’s number and select “Manage”</a:t>
            </a:r>
            <a:endParaRPr lang="en-US" dirty="0"/>
          </a:p>
          <a:p>
            <a:r>
              <a:rPr lang="en-US" dirty="0"/>
              <a:t>This will take you to the student’s “Completed Audit Requests” page (don’t worry, for the first time there </a:t>
            </a:r>
            <a:r>
              <a:rPr lang="en-US" i="1" dirty="0"/>
              <a:t>may</a:t>
            </a:r>
            <a:r>
              <a:rPr lang="en-US" dirty="0"/>
              <a:t> be nothing there!)</a:t>
            </a:r>
          </a:p>
          <a:p>
            <a:endParaRPr lang="en-US" dirty="0" smtClean="0"/>
          </a:p>
          <a:p>
            <a:endParaRPr lang="en-US" dirty="0"/>
          </a:p>
          <a:p>
            <a:pPr marL="68580" indent="0">
              <a:buNone/>
            </a:pPr>
            <a:endParaRPr lang="en-US" dirty="0" smtClean="0"/>
          </a:p>
          <a:p>
            <a:pPr marL="68580" indent="0">
              <a:buNone/>
            </a:pPr>
            <a:endParaRPr lang="en-US" dirty="0"/>
          </a:p>
        </p:txBody>
      </p:sp>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6784" y="4249537"/>
            <a:ext cx="6992815" cy="1841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239356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1200</TotalTime>
  <Words>1127</Words>
  <Application>Microsoft Office PowerPoint</Application>
  <PresentationFormat>On-screen Show (4:3)</PresentationFormat>
  <Paragraphs>111</Paragraphs>
  <Slides>21</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Calibri</vt:lpstr>
      <vt:lpstr>Century Gothic</vt:lpstr>
      <vt:lpstr>Wingdings 2</vt:lpstr>
      <vt:lpstr>Austin</vt:lpstr>
      <vt:lpstr>Faculty/Staff U.ACHIEVE</vt:lpstr>
      <vt:lpstr>What is u.achieve?</vt:lpstr>
      <vt:lpstr>Who can use u.achieve?</vt:lpstr>
      <vt:lpstr>Online access to your degree evaluation</vt:lpstr>
      <vt:lpstr>Where to start</vt:lpstr>
      <vt:lpstr>How to run a new audit</vt:lpstr>
      <vt:lpstr>How to run a new audit</vt:lpstr>
      <vt:lpstr>How to run a new audit</vt:lpstr>
      <vt:lpstr>How to view an existing audit</vt:lpstr>
      <vt:lpstr>How to view an existing audit</vt:lpstr>
      <vt:lpstr>How to delete an audit</vt:lpstr>
      <vt:lpstr>How to read an online audit</vt:lpstr>
      <vt:lpstr>How to read an online audit</vt:lpstr>
      <vt:lpstr>How to read an online audit</vt:lpstr>
      <vt:lpstr>How to read an online audit</vt:lpstr>
      <vt:lpstr>How to read an online audit</vt:lpstr>
      <vt:lpstr>How to read an online audit</vt:lpstr>
      <vt:lpstr>How to read an online audit</vt:lpstr>
      <vt:lpstr>The online audit key/legend</vt:lpstr>
      <vt:lpstr>Online documentation</vt:lpstr>
      <vt:lpstr>Questions??</vt:lpstr>
    </vt:vector>
  </TitlesOfParts>
  <Company>Eastern Michigan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U.ACHIEVE</dc:title>
  <dc:creator>AFrady</dc:creator>
  <cp:lastModifiedBy>Amy Frady</cp:lastModifiedBy>
  <cp:revision>134</cp:revision>
  <cp:lastPrinted>2014-05-08T16:18:11Z</cp:lastPrinted>
  <dcterms:created xsi:type="dcterms:W3CDTF">2012-10-03T13:56:36Z</dcterms:created>
  <dcterms:modified xsi:type="dcterms:W3CDTF">2015-03-26T20:09:32Z</dcterms:modified>
</cp:coreProperties>
</file>